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9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9"/>
    <p:restoredTop sz="94694"/>
  </p:normalViewPr>
  <p:slideViewPr>
    <p:cSldViewPr snapToGrid="0" snapToObjects="1">
      <p:cViewPr varScale="1">
        <p:scale>
          <a:sx n="102" d="100"/>
          <a:sy n="102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18C56-1B80-4994-B8FD-32B18145CDE6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7B173-93EA-4245-9198-23484C0F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24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17B173-93EA-4245-9198-23484C0FA3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2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Fram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7C5A12-C97F-6F85-EBA2-840FDFD958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0718EE-DCBC-6B40-89DB-6DACC21F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7" y="1167788"/>
            <a:ext cx="11019183" cy="447763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90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033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22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B63C3-4244-A742-ACF4-3DFBFC5A5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5FC02-624D-EF46-BFD3-863C89B41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C064E-9846-DA4F-916B-4EF3BE172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655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923A-CB45-4449-8842-8CD81DDC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8646C-D8A4-EB4E-91E4-D16664677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566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60739A-1B88-864A-8F17-580BD50C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74133"/>
            <a:ext cx="2628900" cy="5702830"/>
          </a:xfrm>
          <a:prstGeom prst="rect">
            <a:avLst/>
          </a:prstGeom>
        </p:spPr>
        <p:txBody>
          <a:bodyPr vert="eaVert"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2C530-0EB8-594F-94A9-7E068D7E4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74133"/>
            <a:ext cx="7734300" cy="570283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063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F9A79-0C9A-EC4D-9833-881716D6B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7500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4F58B-B0F4-6B49-96E1-A3DA9CFCD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5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5970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Fram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50D60D7-DBBC-D048-97C0-8F0799F05A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5937956"/>
          </a:xfrm>
          <a:solidFill>
            <a:schemeClr val="bg2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718EE-DCBC-6B40-89DB-6DACC21FB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07" y="3329609"/>
            <a:ext cx="11019183" cy="200770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65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245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C418-7B51-1F42-B682-6468D6184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823" y="457200"/>
            <a:ext cx="3932237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500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E6E81-EF91-B94E-B2FB-A0261A8D0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6164" y="457201"/>
            <a:ext cx="6361045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D86DA-BF2A-2945-93CD-9E6EBE526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28823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43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05E0-DFB0-8A4C-89B0-6BA2273F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92818-A55D-8448-8F42-F18052346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7175"/>
          </a:xfrm>
        </p:spPr>
        <p:txBody>
          <a:bodyPr/>
          <a:lstStyle>
            <a:lvl1pPr>
              <a:defRPr baseline="0">
                <a:latin typeface="Myriad Pro" panose="020B0403030403020204" pitchFamily="34" charset="0"/>
              </a:defRPr>
            </a:lvl1pPr>
            <a:lvl2pPr>
              <a:defRPr baseline="0">
                <a:latin typeface="Myriad Pro" panose="020B0403030403020204" pitchFamily="34" charset="0"/>
              </a:defRPr>
            </a:lvl2pPr>
            <a:lvl3pPr>
              <a:defRPr baseline="0">
                <a:latin typeface="Myriad Pro" panose="020B0403030403020204" pitchFamily="34" charset="0"/>
              </a:defRPr>
            </a:lvl3pPr>
            <a:lvl4pPr>
              <a:defRPr baseline="0">
                <a:latin typeface="Myriad Pro" panose="020B0403030403020204" pitchFamily="34" charset="0"/>
              </a:defRPr>
            </a:lvl4pPr>
            <a:lvl5pPr>
              <a:defRPr baseline="0">
                <a:latin typeface="Myriad Pro" panose="020B04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262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1FCD4-1B38-0B4A-BD67-44F80495E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30C33-1A0F-2F41-BCE8-FACE145DE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320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3B50-55C6-4547-AE34-47292853D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54845-0921-4245-99E6-7D64D448F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E0B7EC-F64E-7C44-B560-9A1C6F85F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272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F5AA-0E35-D349-A12B-D186E9663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AA2B3-3F14-B949-B39D-D26FDD15B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BDE1F-09B3-BC4F-B394-8B3AA903F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05A397-558A-8545-AA36-20A4AED9D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E84FF-3648-9045-BD6E-E6E2A8427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895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6B103-237B-544E-B56B-CCC65246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860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2DE75-C282-1C43-AEAD-02A07B8CC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7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233BD-96E6-FE4F-B182-03257A4BF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89529" y="6288888"/>
            <a:ext cx="2493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87722-51FE-EF4B-9E63-E4695586A27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0AC10482-C5B2-2243-B02C-AE711CD2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950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/>
          </a:solidFill>
          <a:latin typeface="Myriad Pro Black" panose="020B04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Myriad Pro" panose="020B04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Myriad Pro" panose="020B04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Myriad Pro" panose="020B04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Myriad Pro" panose="020B04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Myriad Pro" panose="020B04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redcap01.brisc.utah.edu/ccts/redcap/surveys/?s=NA8XKKK3XHD49APD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D81C89-76EF-D3EC-041F-B805B97D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61668"/>
            <a:ext cx="10515600" cy="2852737"/>
          </a:xfrm>
        </p:spPr>
        <p:txBody>
          <a:bodyPr/>
          <a:lstStyle/>
          <a:p>
            <a:r>
              <a:rPr lang="en-US" sz="6000" dirty="0"/>
              <a:t>Ombuds Services at the University of Utah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29C4C7-1C8D-1530-1FB2-DDC66649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949623"/>
            <a:ext cx="105156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31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626F6-05FE-5BDB-7C50-1ADBE108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F459-9635-2E5C-9A86-7BA7C32B4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 assessment of problems</a:t>
            </a:r>
          </a:p>
          <a:p>
            <a:r>
              <a:rPr lang="en-US" dirty="0"/>
              <a:t>Coaching on conflict resolution</a:t>
            </a:r>
          </a:p>
          <a:p>
            <a:r>
              <a:rPr lang="en-US" dirty="0"/>
              <a:t>Facilitation of group discussions</a:t>
            </a:r>
          </a:p>
          <a:p>
            <a:r>
              <a:rPr lang="en-US" dirty="0"/>
              <a:t>Informal mediation to resolve disputes</a:t>
            </a:r>
          </a:p>
          <a:p>
            <a:r>
              <a:rPr lang="en-US" dirty="0"/>
              <a:t>Referral to other campus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3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43FCE-C477-5D8B-8E00-1F868A6F6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Ombuds </a:t>
            </a:r>
            <a:r>
              <a:rPr lang="en-US" i="1" u="sng" dirty="0"/>
              <a:t>will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A3707-BCFE-28CA-1AB6-15896366F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Serve as a sounding board and discuss concerns confidentially</a:t>
            </a:r>
          </a:p>
          <a:p>
            <a:r>
              <a:rPr lang="en-US" dirty="0"/>
              <a:t>Provide relevant information including policies and procedures</a:t>
            </a:r>
          </a:p>
          <a:p>
            <a:r>
              <a:rPr lang="en-US" dirty="0"/>
              <a:t>Assist in developing possible solutions</a:t>
            </a:r>
          </a:p>
          <a:p>
            <a:r>
              <a:rPr lang="en-US" dirty="0"/>
              <a:t>Help identify options and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73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AC406-FF7D-B676-6FCA-9BD3D0B09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Ombuds </a:t>
            </a:r>
            <a:r>
              <a:rPr lang="en-US" i="1" u="sng" dirty="0"/>
              <a:t>won’t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AF191-3659-A95C-C747-69521DB8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records</a:t>
            </a:r>
          </a:p>
          <a:p>
            <a:r>
              <a:rPr lang="en-US" dirty="0"/>
              <a:t>Disclose confidential information</a:t>
            </a:r>
          </a:p>
          <a:p>
            <a:r>
              <a:rPr lang="en-US" dirty="0"/>
              <a:t>Participate in formal proceedings</a:t>
            </a:r>
          </a:p>
          <a:p>
            <a:r>
              <a:rPr lang="en-US" dirty="0"/>
              <a:t>Talking with us does not mean you are notifying the UofU about your concerns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56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0B13-C6AA-EE49-0EB2-1C9C3C1D1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Matters you can bring to 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1E725-FCBA-326E-8BE1-9AD28026EA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Job conflicts</a:t>
            </a:r>
          </a:p>
          <a:p>
            <a:r>
              <a:rPr lang="en-US" dirty="0"/>
              <a:t>Problem with advisors</a:t>
            </a:r>
          </a:p>
          <a:p>
            <a:r>
              <a:rPr lang="en-US" dirty="0"/>
              <a:t>Tenure and promotion issues</a:t>
            </a:r>
          </a:p>
          <a:p>
            <a:r>
              <a:rPr lang="en-US" dirty="0"/>
              <a:t>Disciplinary matters</a:t>
            </a:r>
          </a:p>
          <a:p>
            <a:r>
              <a:rPr lang="en-US" dirty="0"/>
              <a:t>Performance appraisals</a:t>
            </a:r>
          </a:p>
          <a:p>
            <a:r>
              <a:rPr lang="en-US" dirty="0"/>
              <a:t>Salary concerns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D29C3D-2804-5C49-BF27-E99598BE75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Benefits questions</a:t>
            </a:r>
          </a:p>
          <a:p>
            <a:r>
              <a:rPr lang="en-US" dirty="0"/>
              <a:t>Grading conflicts</a:t>
            </a:r>
          </a:p>
          <a:p>
            <a:r>
              <a:rPr lang="en-US" dirty="0"/>
              <a:t>Health and safety concerns</a:t>
            </a:r>
          </a:p>
          <a:p>
            <a:r>
              <a:rPr lang="en-US" dirty="0"/>
              <a:t>Discrimination</a:t>
            </a:r>
          </a:p>
          <a:p>
            <a:r>
              <a:rPr lang="en-US" dirty="0"/>
              <a:t>Sexual harassment</a:t>
            </a:r>
          </a:p>
          <a:p>
            <a:r>
              <a:rPr lang="en-US" dirty="0"/>
              <a:t>Authorship disputes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23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5479-0C53-3D9F-A1E8-E4A90F667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formats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D6A113-E767-9A65-3BCC-1826D8357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Phone</a:t>
            </a:r>
          </a:p>
          <a:p>
            <a:r>
              <a:rPr lang="en-US" dirty="0"/>
              <a:t>Zoom</a:t>
            </a:r>
          </a:p>
          <a:p>
            <a:r>
              <a:rPr lang="en-US" dirty="0"/>
              <a:t>In-person – location determined mutually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4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6A6BB-0A50-2295-82CA-6A3C79E27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our visitors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37C2F-C6AA-93A4-F1DC-0186D1938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715"/>
            <a:ext cx="10515600" cy="437508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Current employees and students of the UofU and </a:t>
            </a:r>
            <a:r>
              <a:rPr lang="en-US" dirty="0" err="1"/>
              <a:t>UHealth</a:t>
            </a:r>
            <a:r>
              <a:rPr lang="en-US" dirty="0"/>
              <a:t>, including: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Faculty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Tenure-line, Career-line, Adjunct, and Visiting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Staff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Trainees and postdoctoral fellows</a:t>
            </a:r>
          </a:p>
          <a:p>
            <a:pPr lvl="1">
              <a:lnSpc>
                <a:spcPct val="120000"/>
              </a:lnSpc>
            </a:pPr>
            <a:r>
              <a:rPr lang="en-US" sz="2800" dirty="0"/>
              <a:t>Students 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Graduate, undergraduate</a:t>
            </a:r>
          </a:p>
          <a:p>
            <a:endParaRPr lang="en-US" dirty="0"/>
          </a:p>
          <a:p>
            <a:r>
              <a:rPr lang="en-US" dirty="0"/>
              <a:t>Not sure?  Reach out!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02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AB3A8-57A8-F14D-C604-0FDFCEF13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</a:t>
            </a:r>
            <a:r>
              <a:rPr lang="en-US" i="1" u="sng" dirty="0"/>
              <a:t>can’t</a:t>
            </a:r>
            <a:r>
              <a:rPr lang="en-US" dirty="0"/>
              <a:t> visit with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4101E-F5C7-A45E-3304-BD6C4C5F6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Former</a:t>
            </a:r>
            <a:r>
              <a:rPr lang="en-US" dirty="0"/>
              <a:t> employees, faculty, or students </a:t>
            </a:r>
          </a:p>
          <a:p>
            <a:r>
              <a:rPr lang="en-US" dirty="0"/>
              <a:t>General public</a:t>
            </a:r>
          </a:p>
          <a:p>
            <a:r>
              <a:rPr lang="en-US" dirty="0"/>
              <a:t>Family members of employees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572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ED43-991A-608F-78C9-ECFCC02E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AF45-17AF-D64F-1F7B-016440B06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/>
              <a:t>Email: ombuds@utah.edu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Website: https://www.ombuds.utah.edu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Visit request form: </a:t>
            </a:r>
            <a:r>
              <a:rPr lang="en-US" sz="3600" b="1" dirty="0">
                <a:hlinkClick r:id="rId2"/>
              </a:rPr>
              <a:t>https://redcap01.brisc.utah.edu/ccts/redcap/surveys/?s=NA8XKKK3XHD49APD</a:t>
            </a: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6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D8F05-6DB2-7EEF-B8C5-75C5975A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pic>
        <p:nvPicPr>
          <p:cNvPr id="4" name="Picture 3" descr="A person smiling at camera&#10;&#10;Description automatically generated">
            <a:extLst>
              <a:ext uri="{FF2B5EF4-FFF2-40B4-BE49-F238E27FC236}">
                <a16:creationId xmlns:a16="http://schemas.microsoft.com/office/drawing/2014/main" id="{2DEF632E-7A3A-875E-15FB-1A8CB0C57E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220"/>
          <a:stretch/>
        </p:blipFill>
        <p:spPr>
          <a:xfrm>
            <a:off x="1545288" y="1884179"/>
            <a:ext cx="2082248" cy="22027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589270-2DF1-E30B-4B19-597884B20F48}"/>
              </a:ext>
            </a:extLst>
          </p:cNvPr>
          <p:cNvSpPr txBox="1"/>
          <p:nvPr/>
        </p:nvSpPr>
        <p:spPr>
          <a:xfrm flipH="1">
            <a:off x="1545288" y="4155179"/>
            <a:ext cx="334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Karen Gunning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6B7CE6-3CF7-5E47-F8A3-0C0FA43799DA}"/>
              </a:ext>
            </a:extLst>
          </p:cNvPr>
          <p:cNvSpPr txBox="1"/>
          <p:nvPr/>
        </p:nvSpPr>
        <p:spPr>
          <a:xfrm>
            <a:off x="3922297" y="4162033"/>
            <a:ext cx="2817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Maureen Murtaugh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2392AAB-15DF-CCD9-0116-320675023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172" y="1909542"/>
            <a:ext cx="2063414" cy="220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person wearing glasses and a blue shirt&#10;&#10;AI-generated content may be incorrect.">
            <a:extLst>
              <a:ext uri="{FF2B5EF4-FFF2-40B4-BE49-F238E27FC236}">
                <a16:creationId xmlns:a16="http://schemas.microsoft.com/office/drawing/2014/main" id="{04532ADA-FBC6-A6A2-6970-12DD21828C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2055" y="1911414"/>
            <a:ext cx="1760690" cy="22008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E84CF9-28F4-EA2C-4AAA-52F65A700648}"/>
              </a:ext>
            </a:extLst>
          </p:cNvPr>
          <p:cNvSpPr txBox="1"/>
          <p:nvPr/>
        </p:nvSpPr>
        <p:spPr>
          <a:xfrm flipH="1">
            <a:off x="6650931" y="4168068"/>
            <a:ext cx="334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Patricia Kerig</a:t>
            </a:r>
          </a:p>
        </p:txBody>
      </p:sp>
      <p:pic>
        <p:nvPicPr>
          <p:cNvPr id="10" name="Picture 6" descr="Maureen A. Murtaugh">
            <a:extLst>
              <a:ext uri="{FF2B5EF4-FFF2-40B4-BE49-F238E27FC236}">
                <a16:creationId xmlns:a16="http://schemas.microsoft.com/office/drawing/2014/main" id="{13B1E4B6-8DA4-BE6A-59C6-6AD05557CB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3"/>
          <a:stretch/>
        </p:blipFill>
        <p:spPr bwMode="auto">
          <a:xfrm>
            <a:off x="4142237" y="1923632"/>
            <a:ext cx="1843845" cy="218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6EB81A2-DB30-C1D1-DCC9-50512FB70FE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17102" y="4955324"/>
            <a:ext cx="1051560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https://www.ombuds.utah.edu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FDADC1-8A5E-F0E8-C2F2-61C103B93D9E}"/>
              </a:ext>
            </a:extLst>
          </p:cNvPr>
          <p:cNvSpPr txBox="1"/>
          <p:nvPr/>
        </p:nvSpPr>
        <p:spPr>
          <a:xfrm flipH="1">
            <a:off x="8974898" y="4131076"/>
            <a:ext cx="3343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Trina Rich</a:t>
            </a:r>
          </a:p>
        </p:txBody>
      </p:sp>
    </p:spTree>
    <p:extLst>
      <p:ext uri="{BB962C8B-B14F-4D97-AF65-F5344CB8AC3E}">
        <p14:creationId xmlns:p14="http://schemas.microsoft.com/office/powerpoint/2010/main" val="59961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5DD98-6D89-A6A6-7AF0-0C2690B26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Training/qualifications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8435-D332-B173-0A09-2105E61DB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International Ombuds Association Foundations training  (1 week)</a:t>
            </a:r>
          </a:p>
          <a:p>
            <a:r>
              <a:rPr lang="en-US" dirty="0"/>
              <a:t>Mediation training (40 </a:t>
            </a:r>
            <a:r>
              <a:rPr lang="en-US" dirty="0" err="1"/>
              <a:t>hr</a:t>
            </a:r>
            <a:r>
              <a:rPr lang="en-US" dirty="0"/>
              <a:t> course) or Conflict coaching (12 </a:t>
            </a:r>
            <a:r>
              <a:rPr lang="en-US" dirty="0" err="1"/>
              <a:t>hr</a:t>
            </a:r>
            <a:r>
              <a:rPr lang="en-US" dirty="0"/>
              <a:t> course)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4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53EB-A037-E4D9-B2DB-DB6E91DF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International Ombuds Association Principles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434DE-381A-789C-6B4A-0E04EA36B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r>
              <a:rPr lang="en-US" dirty="0"/>
              <a:t>Independence</a:t>
            </a:r>
          </a:p>
          <a:p>
            <a:r>
              <a:rPr lang="en-US" dirty="0"/>
              <a:t>Neutrality</a:t>
            </a:r>
          </a:p>
          <a:p>
            <a:r>
              <a:rPr lang="en-US" dirty="0"/>
              <a:t>Informality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52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C9A5-20AB-2459-A369-14E30790C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E75B8-1900-D885-3F38-9C34B1E1C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692"/>
              </a:lnSpc>
              <a:spcBef>
                <a:spcPts val="0"/>
              </a:spcBef>
              <a:spcAft>
                <a:spcPts val="667"/>
              </a:spcAft>
              <a:buNone/>
            </a:pPr>
            <a:endParaRPr lang="en-US" sz="4000" b="1" spc="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692"/>
              </a:lnSpc>
              <a:spcBef>
                <a:spcPts val="0"/>
              </a:spcBef>
              <a:spcAft>
                <a:spcPts val="667"/>
              </a:spcAft>
              <a:buNone/>
            </a:pPr>
            <a:br>
              <a:rPr lang="en-US" sz="4000" b="1" spc="8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spc="8" dirty="0">
                <a:latin typeface="Calibri" panose="020F0502020204030204" pitchFamily="34" charset="0"/>
                <a:cs typeface="Calibri" panose="020F0502020204030204" pitchFamily="34" charset="0"/>
              </a:rPr>
              <a:t>Exceptions</a:t>
            </a:r>
          </a:p>
          <a:p>
            <a:pPr marL="0" indent="0">
              <a:lnSpc>
                <a:spcPts val="692"/>
              </a:lnSpc>
              <a:spcBef>
                <a:spcPts val="0"/>
              </a:spcBef>
              <a:spcAft>
                <a:spcPts val="667"/>
              </a:spcAft>
              <a:buNone/>
            </a:pPr>
            <a:endParaRPr lang="en-US" sz="4000" spc="8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692"/>
              </a:lnSpc>
              <a:spcBef>
                <a:spcPts val="0"/>
              </a:spcBef>
              <a:spcAft>
                <a:spcPts val="667"/>
              </a:spcAft>
              <a:buNone/>
            </a:pPr>
            <a:endParaRPr lang="en-US" sz="3000" dirty="0">
              <a:latin typeface="Calibri" panose="020F050202020403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285739" marR="38628" indent="-285739">
              <a:lnSpc>
                <a:spcPct val="112000"/>
              </a:lnSpc>
              <a:spcBef>
                <a:spcPts val="100"/>
              </a:spcBef>
              <a:spcAft>
                <a:spcPts val="667"/>
              </a:spcAft>
              <a:buFont typeface="Century Gothic" panose="020B0502020202020204" pitchFamily="34" charset="0"/>
              <a:buChar char="•"/>
            </a:pP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If anyone is at risk</a:t>
            </a:r>
          </a:p>
          <a:p>
            <a:pPr marL="285739" marR="38628" indent="-285739">
              <a:lnSpc>
                <a:spcPct val="112000"/>
              </a:lnSpc>
              <a:spcBef>
                <a:spcPts val="100"/>
              </a:spcBef>
              <a:spcAft>
                <a:spcPts val="667"/>
              </a:spcAft>
              <a:buFont typeface="Century Gothic" panose="020B0502020202020204" pitchFamily="34" charset="0"/>
              <a:buChar char="•"/>
            </a:pP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If</a:t>
            </a:r>
            <a:r>
              <a:rPr lang="en-US" sz="3000" spc="4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we</a:t>
            </a:r>
            <a:r>
              <a:rPr lang="en-US" sz="3000" spc="21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are</a:t>
            </a:r>
            <a:r>
              <a:rPr lang="en-US" sz="3000" spc="21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4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required</a:t>
            </a:r>
            <a:r>
              <a:rPr lang="en-US" sz="3000" spc="25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21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by</a:t>
            </a:r>
            <a:r>
              <a:rPr lang="en-US" sz="3000" spc="137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4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law</a:t>
            </a:r>
            <a:r>
              <a:rPr lang="en-US" sz="3000" spc="29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to</a:t>
            </a:r>
            <a:r>
              <a:rPr lang="en-US" sz="3000" spc="21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disclose</a:t>
            </a:r>
            <a:r>
              <a:rPr lang="en-US" sz="3000" spc="21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</a:t>
            </a:r>
            <a:r>
              <a:rPr lang="en-US" sz="30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information</a:t>
            </a:r>
          </a:p>
          <a:p>
            <a:pPr marL="819104" marR="38628" lvl="1" indent="-285739">
              <a:lnSpc>
                <a:spcPct val="112000"/>
              </a:lnSpc>
              <a:spcBef>
                <a:spcPts val="100"/>
              </a:spcBef>
              <a:spcAft>
                <a:spcPts val="667"/>
              </a:spcAft>
              <a:buFont typeface="Century Gothic" panose="020B0502020202020204" pitchFamily="34" charset="0"/>
              <a:buChar char="•"/>
            </a:pPr>
            <a:r>
              <a:rPr lang="en-US" sz="2800" spc="8" dirty="0" err="1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Clery</a:t>
            </a:r>
            <a:r>
              <a:rPr lang="en-US" sz="2800" spc="8" dirty="0">
                <a:latin typeface="Calibri" panose="020F0502020204030204" pitchFamily="34" charset="0"/>
                <a:ea typeface="Century Gothic" panose="020B0502020202020204" pitchFamily="34" charset="0"/>
                <a:cs typeface="Calibri" panose="020F0502020204030204" pitchFamily="34" charset="0"/>
              </a:rPr>
              <a:t> Act: if someone has been a victim of serious crime on University property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8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ABDE-AB6C-D6C4-3F4B-72A92F945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C515C-DF8C-56E3-7694-21998FEB8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formal written records</a:t>
            </a:r>
          </a:p>
          <a:p>
            <a:r>
              <a:rPr lang="en-US" dirty="0"/>
              <a:t>No formal investigations</a:t>
            </a:r>
          </a:p>
          <a:p>
            <a:r>
              <a:rPr lang="en-US" dirty="0"/>
              <a:t>No role in formal grievance, complaint, appeal, or legal proceeding</a:t>
            </a:r>
          </a:p>
          <a:p>
            <a:r>
              <a:rPr lang="en-US" dirty="0"/>
              <a:t>No oral or written testimony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5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26748-E060-45D1-A29E-6BCF3E31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1337D-149B-69E5-D704-2CDE7CD2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Impartial</a:t>
            </a:r>
          </a:p>
          <a:p>
            <a:pPr lvl="1"/>
            <a:r>
              <a:rPr lang="en-US" dirty="0"/>
              <a:t>We do </a:t>
            </a:r>
            <a:r>
              <a:rPr lang="en-US" b="1" dirty="0"/>
              <a:t>not</a:t>
            </a:r>
            <a:r>
              <a:rPr lang="en-US" dirty="0"/>
              <a:t> advocate for either side in a conflict</a:t>
            </a:r>
          </a:p>
          <a:p>
            <a:pPr lvl="1"/>
            <a:r>
              <a:rPr lang="en-US" dirty="0"/>
              <a:t>We do advocate for fair treatment of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4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AC75-3074-CA1A-1669-27C05B81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5288C-5422-B5B3-D5CA-4E1BD07D7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is to resolve issues without litigation or formal investigation</a:t>
            </a:r>
          </a:p>
          <a:p>
            <a:r>
              <a:rPr lang="en-US" dirty="0"/>
              <a:t>Speaking with us does not constitute a formal notice to the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2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B3FD-A206-0A49-B2A4-BFBEBB383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Ombuds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AAD0C-BE7E-5FA3-BC41-05146A730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39" indent="-285739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•"/>
            </a:pP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Request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specific</a:t>
            </a:r>
            <a:r>
              <a:rPr lang="en-US" spc="-46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info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mation</a:t>
            </a:r>
            <a:r>
              <a:rPr lang="en-US" spc="-46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</a:t>
            </a:r>
            <a:r>
              <a:rPr lang="en-US" spc="1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clarify</a:t>
            </a:r>
            <a:r>
              <a:rPr lang="en-US" spc="-4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</a:t>
            </a:r>
            <a:r>
              <a:rPr lang="en-US" spc="-46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situation</a:t>
            </a:r>
          </a:p>
          <a:p>
            <a:pPr marL="285739" indent="-285739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•"/>
            </a:pP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Facilitate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discussion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8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</a:t>
            </a:r>
            <a:r>
              <a:rPr lang="en-US" spc="-33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help</a:t>
            </a:r>
            <a:r>
              <a:rPr lang="en-US" spc="8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resolve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conflict</a:t>
            </a:r>
            <a:endParaRPr lang="en-US" dirty="0">
              <a:latin typeface="Calibri" panose="020F050202020403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285739" indent="-285739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•"/>
            </a:pP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Work</a:t>
            </a:r>
            <a:r>
              <a:rPr lang="en-US" spc="-33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with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othe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leade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</a:t>
            </a:r>
            <a:r>
              <a:rPr lang="en-US" spc="-33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8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</a:t>
            </a:r>
            <a:r>
              <a:rPr lang="en-US" spc="121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develop</a:t>
            </a:r>
            <a:r>
              <a:rPr lang="en-US" spc="-4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an</a:t>
            </a:r>
            <a:r>
              <a:rPr lang="en-US" spc="-33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effective</a:t>
            </a:r>
            <a:r>
              <a:rPr lang="en-US" spc="11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app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oach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8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</a:t>
            </a:r>
            <a:r>
              <a:rPr lang="en-US" spc="-46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oblem</a:t>
            </a:r>
          </a:p>
          <a:p>
            <a:pPr marL="285739" indent="-285739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•"/>
            </a:pP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Report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systemic</a:t>
            </a:r>
            <a:r>
              <a:rPr lang="en-US" spc="-3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17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issues</a:t>
            </a:r>
            <a:r>
              <a:rPr lang="en-US" spc="-33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8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</a:t>
            </a:r>
            <a:r>
              <a:rPr lang="en-US" spc="11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Unive</a:t>
            </a:r>
            <a:r>
              <a:rPr lang="en-US" spc="-29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</a:t>
            </a:r>
            <a:r>
              <a:rPr lang="en-US" spc="-25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sity</a:t>
            </a:r>
            <a:r>
              <a:rPr lang="en-US" spc="-42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officials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859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tah Brand Colors">
      <a:dk1>
        <a:srgbClr val="708E99"/>
      </a:dk1>
      <a:lt1>
        <a:srgbClr val="FFFFFF"/>
      </a:lt1>
      <a:dk2>
        <a:srgbClr val="708E99"/>
      </a:dk2>
      <a:lt2>
        <a:srgbClr val="E2E6E6"/>
      </a:lt2>
      <a:accent1>
        <a:srgbClr val="BE0000"/>
      </a:accent1>
      <a:accent2>
        <a:srgbClr val="FBA918"/>
      </a:accent2>
      <a:accent3>
        <a:srgbClr val="890000"/>
      </a:accent3>
      <a:accent4>
        <a:srgbClr val="3ABFC0"/>
      </a:accent4>
      <a:accent5>
        <a:srgbClr val="E3937B"/>
      </a:accent5>
      <a:accent6>
        <a:srgbClr val="EFC041"/>
      </a:accent6>
      <a:hlink>
        <a:srgbClr val="BE0000"/>
      </a:hlink>
      <a:folHlink>
        <a:srgbClr val="3ABF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1715</TotalTime>
  <Words>423</Words>
  <Application>Microsoft Office PowerPoint</Application>
  <PresentationFormat>Widescreen</PresentationFormat>
  <Paragraphs>95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Myriad Pro</vt:lpstr>
      <vt:lpstr>Myriad Pro Black</vt:lpstr>
      <vt:lpstr>1_Office Theme</vt:lpstr>
      <vt:lpstr>Ombuds Services at the University of Utah</vt:lpstr>
      <vt:lpstr>Who we are</vt:lpstr>
      <vt:lpstr>Training/qualifications</vt:lpstr>
      <vt:lpstr>International Ombuds Association Principles </vt:lpstr>
      <vt:lpstr>Confidentiality</vt:lpstr>
      <vt:lpstr>Independence</vt:lpstr>
      <vt:lpstr>Neutrality</vt:lpstr>
      <vt:lpstr>Informality</vt:lpstr>
      <vt:lpstr>What Ombuds do</vt:lpstr>
      <vt:lpstr>Services</vt:lpstr>
      <vt:lpstr>Ombuds will</vt:lpstr>
      <vt:lpstr>Ombuds won’t</vt:lpstr>
      <vt:lpstr>Matters you can bring to us</vt:lpstr>
      <vt:lpstr>Meeting formats </vt:lpstr>
      <vt:lpstr>Who are our visitors </vt:lpstr>
      <vt:lpstr>Who we can’t visit with</vt:lpstr>
      <vt:lpstr>Contact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Titensor</dc:creator>
  <cp:lastModifiedBy>PATRICIA K KERIG</cp:lastModifiedBy>
  <cp:revision>38</cp:revision>
  <dcterms:created xsi:type="dcterms:W3CDTF">2019-01-03T16:39:32Z</dcterms:created>
  <dcterms:modified xsi:type="dcterms:W3CDTF">2025-05-15T16:48:57Z</dcterms:modified>
</cp:coreProperties>
</file>