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2" r:id="rId5"/>
  </p:sldMasterIdLst>
  <p:notesMasterIdLst>
    <p:notesMasterId r:id="rId56"/>
  </p:notesMasterIdLst>
  <p:sldIdLst>
    <p:sldId id="267" r:id="rId6"/>
    <p:sldId id="496" r:id="rId7"/>
    <p:sldId id="502" r:id="rId8"/>
    <p:sldId id="518" r:id="rId9"/>
    <p:sldId id="505" r:id="rId10"/>
    <p:sldId id="512" r:id="rId11"/>
    <p:sldId id="503" r:id="rId12"/>
    <p:sldId id="504" r:id="rId13"/>
    <p:sldId id="514" r:id="rId14"/>
    <p:sldId id="515" r:id="rId15"/>
    <p:sldId id="525" r:id="rId16"/>
    <p:sldId id="519" r:id="rId17"/>
    <p:sldId id="506" r:id="rId18"/>
    <p:sldId id="508" r:id="rId19"/>
    <p:sldId id="441" r:id="rId20"/>
    <p:sldId id="511" r:id="rId21"/>
    <p:sldId id="513" r:id="rId22"/>
    <p:sldId id="509" r:id="rId23"/>
    <p:sldId id="456" r:id="rId24"/>
    <p:sldId id="516" r:id="rId25"/>
    <p:sldId id="524" r:id="rId26"/>
    <p:sldId id="520" r:id="rId27"/>
    <p:sldId id="526" r:id="rId28"/>
    <p:sldId id="528" r:id="rId29"/>
    <p:sldId id="529" r:id="rId30"/>
    <p:sldId id="522" r:id="rId31"/>
    <p:sldId id="470" r:id="rId32"/>
    <p:sldId id="380" r:id="rId33"/>
    <p:sldId id="423" r:id="rId34"/>
    <p:sldId id="472" r:id="rId35"/>
    <p:sldId id="471" r:id="rId36"/>
    <p:sldId id="490" r:id="rId37"/>
    <p:sldId id="492" r:id="rId38"/>
    <p:sldId id="517" r:id="rId39"/>
    <p:sldId id="478" r:id="rId40"/>
    <p:sldId id="479" r:id="rId41"/>
    <p:sldId id="273" r:id="rId42"/>
    <p:sldId id="485" r:id="rId43"/>
    <p:sldId id="486" r:id="rId44"/>
    <p:sldId id="523" r:id="rId45"/>
    <p:sldId id="530" r:id="rId46"/>
    <p:sldId id="531" r:id="rId47"/>
    <p:sldId id="533" r:id="rId48"/>
    <p:sldId id="493" r:id="rId49"/>
    <p:sldId id="532" r:id="rId50"/>
    <p:sldId id="501" r:id="rId51"/>
    <p:sldId id="534" r:id="rId52"/>
    <p:sldId id="370" r:id="rId53"/>
    <p:sldId id="494" r:id="rId54"/>
    <p:sldId id="507" r:id="rId5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cho Warner" initials="EW" lastIdx="11" clrIdx="6">
    <p:extLst>
      <p:ext uri="{19B8F6BF-5375-455C-9EA6-DF929625EA0E}">
        <p15:presenceInfo xmlns:p15="http://schemas.microsoft.com/office/powerpoint/2012/main" userId="S::u0600488@umail.utah.edu::ea17f320-916c-43bf-95c8-b54ab7d13ad0" providerId="AD"/>
      </p:ext>
    </p:extLst>
  </p:cmAuthor>
  <p:cmAuthor id="1" name="Anne Kirchhoff" initials="AK" lastIdx="2" clrIdx="0">
    <p:extLst>
      <p:ext uri="{19B8F6BF-5375-455C-9EA6-DF929625EA0E}">
        <p15:presenceInfo xmlns:p15="http://schemas.microsoft.com/office/powerpoint/2012/main" userId="S-1-5-21-286210142-1298997247-1714775081-24735" providerId="AD"/>
      </p:ext>
    </p:extLst>
  </p:cmAuthor>
  <p:cmAuthor id="2" name="Karely Mann" initials="KM" lastIdx="9" clrIdx="1">
    <p:extLst>
      <p:ext uri="{19B8F6BF-5375-455C-9EA6-DF929625EA0E}">
        <p15:presenceInfo xmlns:p15="http://schemas.microsoft.com/office/powerpoint/2012/main" userId="ac7690a5f3be1e3f" providerId="Windows Live"/>
      </p:ext>
    </p:extLst>
  </p:cmAuthor>
  <p:cmAuthor id="3" name="Austin Waters" initials="AW" lastIdx="3" clrIdx="2">
    <p:extLst>
      <p:ext uri="{19B8F6BF-5375-455C-9EA6-DF929625EA0E}">
        <p15:presenceInfo xmlns:p15="http://schemas.microsoft.com/office/powerpoint/2012/main" userId="S-1-5-21-286210142-1298997247-1714775081-37493" providerId="AD"/>
      </p:ext>
    </p:extLst>
  </p:cmAuthor>
  <p:cmAuthor id="4" name="Judy Ou" initials="JO" lastIdx="2" clrIdx="3">
    <p:extLst>
      <p:ext uri="{19B8F6BF-5375-455C-9EA6-DF929625EA0E}">
        <p15:presenceInfo xmlns:p15="http://schemas.microsoft.com/office/powerpoint/2012/main" userId="S-1-5-21-286210142-1298997247-1714775081-35476" providerId="AD"/>
      </p:ext>
    </p:extLst>
  </p:cmAuthor>
  <p:cmAuthor id="5" name="Joemy Ramsay" initials="JR" lastIdx="1" clrIdx="4">
    <p:extLst>
      <p:ext uri="{19B8F6BF-5375-455C-9EA6-DF929625EA0E}">
        <p15:presenceInfo xmlns:p15="http://schemas.microsoft.com/office/powerpoint/2012/main" userId="S-1-5-21-286210142-1298997247-1714775081-36898" providerId="AD"/>
      </p:ext>
    </p:extLst>
  </p:cmAuthor>
  <p:cmAuthor id="6" name="Karely Mann" initials="KM [2]" lastIdx="4" clrIdx="5">
    <p:extLst>
      <p:ext uri="{19B8F6BF-5375-455C-9EA6-DF929625EA0E}">
        <p15:presenceInfo xmlns:p15="http://schemas.microsoft.com/office/powerpoint/2012/main" userId="S-1-5-21-286210142-1298997247-1714775081-367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C162C"/>
    <a:srgbClr val="96D2FF"/>
    <a:srgbClr val="285087"/>
    <a:srgbClr val="E65032"/>
    <a:srgbClr val="E9EBF5"/>
    <a:srgbClr val="F2AD49"/>
    <a:srgbClr val="505050"/>
    <a:srgbClr val="FFFFFF"/>
    <a:srgbClr val="F0F0F0"/>
    <a:srgbClr val="ECD4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77" autoAdjust="0"/>
    <p:restoredTop sz="74286" autoAdjust="0"/>
  </p:normalViewPr>
  <p:slideViewPr>
    <p:cSldViewPr snapToObjects="1">
      <p:cViewPr varScale="1">
        <p:scale>
          <a:sx n="119" d="100"/>
          <a:sy n="119" d="100"/>
        </p:scale>
        <p:origin x="368" y="1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ata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ata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FA9370-C379-964B-B550-27C7EC9FA2DA}" type="doc">
      <dgm:prSet loTypeId="urn:microsoft.com/office/officeart/2005/8/layout/venn1" loCatId="" qsTypeId="urn:microsoft.com/office/officeart/2005/8/quickstyle/simple2" qsCatId="simple" csTypeId="urn:microsoft.com/office/officeart/2005/8/colors/colorful1" csCatId="colorful" phldr="1"/>
      <dgm:spPr/>
    </dgm:pt>
    <dgm:pt modelId="{F4F3B160-FBD4-A94B-8475-45D51045F69F}">
      <dgm:prSet phldrT="[Text]" custT="1"/>
      <dgm:spPr/>
      <dgm:t>
        <a:bodyPr/>
        <a:lstStyle/>
        <a:p>
          <a:r>
            <a:rPr lang="en-US" sz="2000" b="1" dirty="0"/>
            <a:t>Propaganda</a:t>
          </a:r>
        </a:p>
      </dgm:t>
    </dgm:pt>
    <dgm:pt modelId="{AE2DEB08-4C01-D94D-AE42-3A48CC3FE136}" type="parTrans" cxnId="{C62E3E85-A59D-2540-80C9-5FAC90558850}">
      <dgm:prSet/>
      <dgm:spPr/>
      <dgm:t>
        <a:bodyPr/>
        <a:lstStyle/>
        <a:p>
          <a:endParaRPr lang="en-US" sz="3600" b="1"/>
        </a:p>
      </dgm:t>
    </dgm:pt>
    <dgm:pt modelId="{CF184A8B-CEDD-5746-996E-F1F5C4CEAA63}" type="sibTrans" cxnId="{C62E3E85-A59D-2540-80C9-5FAC90558850}">
      <dgm:prSet/>
      <dgm:spPr/>
      <dgm:t>
        <a:bodyPr/>
        <a:lstStyle/>
        <a:p>
          <a:endParaRPr lang="en-US" sz="3600" b="1"/>
        </a:p>
      </dgm:t>
    </dgm:pt>
    <dgm:pt modelId="{6DC2ABB3-2E31-0B42-9A75-A8D11607C89D}">
      <dgm:prSet phldrT="[Text]" custT="1"/>
      <dgm:spPr/>
      <dgm:t>
        <a:bodyPr/>
        <a:lstStyle/>
        <a:p>
          <a:r>
            <a:rPr lang="en-US" sz="2000" b="1" dirty="0"/>
            <a:t>Disinformation</a:t>
          </a:r>
        </a:p>
      </dgm:t>
    </dgm:pt>
    <dgm:pt modelId="{BE3F48AE-339D-A04C-B67F-D157E751BD0E}" type="parTrans" cxnId="{7BA1123A-1083-1647-8D1C-B882173301A6}">
      <dgm:prSet/>
      <dgm:spPr/>
      <dgm:t>
        <a:bodyPr/>
        <a:lstStyle/>
        <a:p>
          <a:endParaRPr lang="en-US" sz="3600" b="1"/>
        </a:p>
      </dgm:t>
    </dgm:pt>
    <dgm:pt modelId="{D8D35EB7-FA30-5F4F-9C70-6A2C43119DBE}" type="sibTrans" cxnId="{7BA1123A-1083-1647-8D1C-B882173301A6}">
      <dgm:prSet/>
      <dgm:spPr/>
      <dgm:t>
        <a:bodyPr/>
        <a:lstStyle/>
        <a:p>
          <a:endParaRPr lang="en-US" sz="3600" b="1"/>
        </a:p>
      </dgm:t>
    </dgm:pt>
    <dgm:pt modelId="{3E5AD96D-A9B9-C34C-AF04-F89971BBADF3}">
      <dgm:prSet phldrT="[Text]" custT="1"/>
      <dgm:spPr/>
      <dgm:t>
        <a:bodyPr/>
        <a:lstStyle/>
        <a:p>
          <a:r>
            <a:rPr lang="en-US" sz="2000" b="1" dirty="0"/>
            <a:t>Misinformation</a:t>
          </a:r>
        </a:p>
      </dgm:t>
    </dgm:pt>
    <dgm:pt modelId="{AE5C7C24-DD37-4540-89F4-EB67338CC8FA}" type="parTrans" cxnId="{AB95BB8F-A78D-0C48-9F05-539DFA1D2F69}">
      <dgm:prSet/>
      <dgm:spPr/>
      <dgm:t>
        <a:bodyPr/>
        <a:lstStyle/>
        <a:p>
          <a:endParaRPr lang="en-US" sz="3600" b="1"/>
        </a:p>
      </dgm:t>
    </dgm:pt>
    <dgm:pt modelId="{56EC6BFD-48FD-C149-9E92-443C6437E45A}" type="sibTrans" cxnId="{AB95BB8F-A78D-0C48-9F05-539DFA1D2F69}">
      <dgm:prSet/>
      <dgm:spPr/>
      <dgm:t>
        <a:bodyPr/>
        <a:lstStyle/>
        <a:p>
          <a:endParaRPr lang="en-US" sz="3600" b="1"/>
        </a:p>
      </dgm:t>
    </dgm:pt>
    <dgm:pt modelId="{5D3AF946-073F-5F42-B62F-5F5A4A717EAF}" type="pres">
      <dgm:prSet presAssocID="{3EFA9370-C379-964B-B550-27C7EC9FA2DA}" presName="compositeShape" presStyleCnt="0">
        <dgm:presLayoutVars>
          <dgm:chMax val="7"/>
          <dgm:dir/>
          <dgm:resizeHandles val="exact"/>
        </dgm:presLayoutVars>
      </dgm:prSet>
      <dgm:spPr/>
    </dgm:pt>
    <dgm:pt modelId="{7F2F3A83-9432-A34A-8194-53D5E8E52EA1}" type="pres">
      <dgm:prSet presAssocID="{F4F3B160-FBD4-A94B-8475-45D51045F69F}" presName="circ1" presStyleLbl="vennNode1" presStyleIdx="0" presStyleCnt="3"/>
      <dgm:spPr/>
    </dgm:pt>
    <dgm:pt modelId="{601FA7F7-AF21-0044-8D3D-70810A8C3EDD}" type="pres">
      <dgm:prSet presAssocID="{F4F3B160-FBD4-A94B-8475-45D51045F69F}" presName="circ1Tx" presStyleLbl="revTx" presStyleIdx="0" presStyleCnt="0">
        <dgm:presLayoutVars>
          <dgm:chMax val="0"/>
          <dgm:chPref val="0"/>
          <dgm:bulletEnabled val="1"/>
        </dgm:presLayoutVars>
      </dgm:prSet>
      <dgm:spPr/>
    </dgm:pt>
    <dgm:pt modelId="{850491E7-6B9D-1047-8136-0684EE833420}" type="pres">
      <dgm:prSet presAssocID="{6DC2ABB3-2E31-0B42-9A75-A8D11607C89D}" presName="circ2" presStyleLbl="vennNode1" presStyleIdx="1" presStyleCnt="3"/>
      <dgm:spPr/>
    </dgm:pt>
    <dgm:pt modelId="{E2E445E3-4A3F-2140-AD12-DC12B0938AD9}" type="pres">
      <dgm:prSet presAssocID="{6DC2ABB3-2E31-0B42-9A75-A8D11607C89D}" presName="circ2Tx" presStyleLbl="revTx" presStyleIdx="0" presStyleCnt="0">
        <dgm:presLayoutVars>
          <dgm:chMax val="0"/>
          <dgm:chPref val="0"/>
          <dgm:bulletEnabled val="1"/>
        </dgm:presLayoutVars>
      </dgm:prSet>
      <dgm:spPr/>
    </dgm:pt>
    <dgm:pt modelId="{1B4C591B-C50A-EB4E-9914-DB84E4AB0C88}" type="pres">
      <dgm:prSet presAssocID="{3E5AD96D-A9B9-C34C-AF04-F89971BBADF3}" presName="circ3" presStyleLbl="vennNode1" presStyleIdx="2" presStyleCnt="3"/>
      <dgm:spPr/>
    </dgm:pt>
    <dgm:pt modelId="{E5BCE965-7A0B-6C45-B664-8F40FB8132BB}" type="pres">
      <dgm:prSet presAssocID="{3E5AD96D-A9B9-C34C-AF04-F89971BBADF3}" presName="circ3Tx" presStyleLbl="revTx" presStyleIdx="0" presStyleCnt="0">
        <dgm:presLayoutVars>
          <dgm:chMax val="0"/>
          <dgm:chPref val="0"/>
          <dgm:bulletEnabled val="1"/>
        </dgm:presLayoutVars>
      </dgm:prSet>
      <dgm:spPr/>
    </dgm:pt>
  </dgm:ptLst>
  <dgm:cxnLst>
    <dgm:cxn modelId="{F01D162D-24ED-C145-9516-893E7AEFCC0F}" type="presOf" srcId="{6DC2ABB3-2E31-0B42-9A75-A8D11607C89D}" destId="{850491E7-6B9D-1047-8136-0684EE833420}" srcOrd="0" destOrd="0" presId="urn:microsoft.com/office/officeart/2005/8/layout/venn1"/>
    <dgm:cxn modelId="{7BA1123A-1083-1647-8D1C-B882173301A6}" srcId="{3EFA9370-C379-964B-B550-27C7EC9FA2DA}" destId="{6DC2ABB3-2E31-0B42-9A75-A8D11607C89D}" srcOrd="1" destOrd="0" parTransId="{BE3F48AE-339D-A04C-B67F-D157E751BD0E}" sibTransId="{D8D35EB7-FA30-5F4F-9C70-6A2C43119DBE}"/>
    <dgm:cxn modelId="{C62E3E85-A59D-2540-80C9-5FAC90558850}" srcId="{3EFA9370-C379-964B-B550-27C7EC9FA2DA}" destId="{F4F3B160-FBD4-A94B-8475-45D51045F69F}" srcOrd="0" destOrd="0" parTransId="{AE2DEB08-4C01-D94D-AE42-3A48CC3FE136}" sibTransId="{CF184A8B-CEDD-5746-996E-F1F5C4CEAA63}"/>
    <dgm:cxn modelId="{3D690687-2916-C548-9FF1-6F56F7AF21A4}" type="presOf" srcId="{3E5AD96D-A9B9-C34C-AF04-F89971BBADF3}" destId="{1B4C591B-C50A-EB4E-9914-DB84E4AB0C88}" srcOrd="0" destOrd="0" presId="urn:microsoft.com/office/officeart/2005/8/layout/venn1"/>
    <dgm:cxn modelId="{AB95BB8F-A78D-0C48-9F05-539DFA1D2F69}" srcId="{3EFA9370-C379-964B-B550-27C7EC9FA2DA}" destId="{3E5AD96D-A9B9-C34C-AF04-F89971BBADF3}" srcOrd="2" destOrd="0" parTransId="{AE5C7C24-DD37-4540-89F4-EB67338CC8FA}" sibTransId="{56EC6BFD-48FD-C149-9E92-443C6437E45A}"/>
    <dgm:cxn modelId="{9088BEB0-94A6-8D48-9D06-3EEA9BBDBE2C}" type="presOf" srcId="{6DC2ABB3-2E31-0B42-9A75-A8D11607C89D}" destId="{E2E445E3-4A3F-2140-AD12-DC12B0938AD9}" srcOrd="1" destOrd="0" presId="urn:microsoft.com/office/officeart/2005/8/layout/venn1"/>
    <dgm:cxn modelId="{DFA506BE-C9BA-3940-9A42-9FE58595AA79}" type="presOf" srcId="{F4F3B160-FBD4-A94B-8475-45D51045F69F}" destId="{7F2F3A83-9432-A34A-8194-53D5E8E52EA1}" srcOrd="0" destOrd="0" presId="urn:microsoft.com/office/officeart/2005/8/layout/venn1"/>
    <dgm:cxn modelId="{64E4C4E0-237A-9F4B-8B7C-38BAC3335274}" type="presOf" srcId="{F4F3B160-FBD4-A94B-8475-45D51045F69F}" destId="{601FA7F7-AF21-0044-8D3D-70810A8C3EDD}" srcOrd="1" destOrd="0" presId="urn:microsoft.com/office/officeart/2005/8/layout/venn1"/>
    <dgm:cxn modelId="{F90695E4-D418-104C-AEA8-9E8D981C1176}" type="presOf" srcId="{3E5AD96D-A9B9-C34C-AF04-F89971BBADF3}" destId="{E5BCE965-7A0B-6C45-B664-8F40FB8132BB}" srcOrd="1" destOrd="0" presId="urn:microsoft.com/office/officeart/2005/8/layout/venn1"/>
    <dgm:cxn modelId="{F7D463E6-F720-C248-AC72-A4BDBCF8A477}" type="presOf" srcId="{3EFA9370-C379-964B-B550-27C7EC9FA2DA}" destId="{5D3AF946-073F-5F42-B62F-5F5A4A717EAF}" srcOrd="0" destOrd="0" presId="urn:microsoft.com/office/officeart/2005/8/layout/venn1"/>
    <dgm:cxn modelId="{9270ECA0-C006-F947-87A2-4A7C05B0D091}" type="presParOf" srcId="{5D3AF946-073F-5F42-B62F-5F5A4A717EAF}" destId="{7F2F3A83-9432-A34A-8194-53D5E8E52EA1}" srcOrd="0" destOrd="0" presId="urn:microsoft.com/office/officeart/2005/8/layout/venn1"/>
    <dgm:cxn modelId="{FD33F036-F139-5F41-96D2-3406499741F0}" type="presParOf" srcId="{5D3AF946-073F-5F42-B62F-5F5A4A717EAF}" destId="{601FA7F7-AF21-0044-8D3D-70810A8C3EDD}" srcOrd="1" destOrd="0" presId="urn:microsoft.com/office/officeart/2005/8/layout/venn1"/>
    <dgm:cxn modelId="{DF9E3EF9-40BC-A041-B438-2D0E8E24E656}" type="presParOf" srcId="{5D3AF946-073F-5F42-B62F-5F5A4A717EAF}" destId="{850491E7-6B9D-1047-8136-0684EE833420}" srcOrd="2" destOrd="0" presId="urn:microsoft.com/office/officeart/2005/8/layout/venn1"/>
    <dgm:cxn modelId="{EA755ADD-E6E0-4F49-8D2E-EA9A47FFC2C3}" type="presParOf" srcId="{5D3AF946-073F-5F42-B62F-5F5A4A717EAF}" destId="{E2E445E3-4A3F-2140-AD12-DC12B0938AD9}" srcOrd="3" destOrd="0" presId="urn:microsoft.com/office/officeart/2005/8/layout/venn1"/>
    <dgm:cxn modelId="{B530D794-B852-8F4A-8ED2-B6F49577EC97}" type="presParOf" srcId="{5D3AF946-073F-5F42-B62F-5F5A4A717EAF}" destId="{1B4C591B-C50A-EB4E-9914-DB84E4AB0C88}" srcOrd="4" destOrd="0" presId="urn:microsoft.com/office/officeart/2005/8/layout/venn1"/>
    <dgm:cxn modelId="{2ED31687-226F-BC4D-9C6D-D6ADE61AB6AD}" type="presParOf" srcId="{5D3AF946-073F-5F42-B62F-5F5A4A717EAF}" destId="{E5BCE965-7A0B-6C45-B664-8F40FB8132BB}"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DE78A1-608D-41F5-AC1C-3BEC3B7F5E91}"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54BC8A2B-FFA4-4230-8715-B3F096CA1428}">
      <dgm:prSet/>
      <dgm:spPr/>
      <dgm:t>
        <a:bodyPr/>
        <a:lstStyle/>
        <a:p>
          <a:pPr>
            <a:lnSpc>
              <a:spcPct val="100000"/>
            </a:lnSpc>
            <a:defRPr b="1"/>
          </a:pPr>
          <a:r>
            <a:rPr lang="en-US"/>
            <a:t>Individual</a:t>
          </a:r>
        </a:p>
      </dgm:t>
    </dgm:pt>
    <dgm:pt modelId="{CE46F980-09D0-414A-A5EC-AB5143F9CA7B}" type="parTrans" cxnId="{D167B1E7-9FB5-4E6D-AEBD-B51DB8C96C7C}">
      <dgm:prSet/>
      <dgm:spPr/>
      <dgm:t>
        <a:bodyPr/>
        <a:lstStyle/>
        <a:p>
          <a:endParaRPr lang="en-US"/>
        </a:p>
      </dgm:t>
    </dgm:pt>
    <dgm:pt modelId="{A0395671-479F-4D51-8DF6-54A940A00B36}" type="sibTrans" cxnId="{D167B1E7-9FB5-4E6D-AEBD-B51DB8C96C7C}">
      <dgm:prSet/>
      <dgm:spPr/>
      <dgm:t>
        <a:bodyPr/>
        <a:lstStyle/>
        <a:p>
          <a:endParaRPr lang="en-US"/>
        </a:p>
      </dgm:t>
    </dgm:pt>
    <dgm:pt modelId="{898A1549-CC1B-4B1D-8E34-13EC4332923A}">
      <dgm:prSet/>
      <dgm:spPr/>
      <dgm:t>
        <a:bodyPr/>
        <a:lstStyle/>
        <a:p>
          <a:pPr>
            <a:lnSpc>
              <a:spcPct val="100000"/>
            </a:lnSpc>
          </a:pPr>
          <a:r>
            <a:rPr lang="en-US"/>
            <a:t>Cognitive, behavioral, beliefs/attitudes, intentions</a:t>
          </a:r>
        </a:p>
      </dgm:t>
    </dgm:pt>
    <dgm:pt modelId="{413DA91D-74A3-4898-95F2-74DFC84F0E92}" type="parTrans" cxnId="{557B1282-227A-4D52-AC48-2A8524085609}">
      <dgm:prSet/>
      <dgm:spPr/>
      <dgm:t>
        <a:bodyPr/>
        <a:lstStyle/>
        <a:p>
          <a:endParaRPr lang="en-US"/>
        </a:p>
      </dgm:t>
    </dgm:pt>
    <dgm:pt modelId="{B9EC112C-AAC2-4302-82A5-13908CCE17AB}" type="sibTrans" cxnId="{557B1282-227A-4D52-AC48-2A8524085609}">
      <dgm:prSet/>
      <dgm:spPr/>
      <dgm:t>
        <a:bodyPr/>
        <a:lstStyle/>
        <a:p>
          <a:endParaRPr lang="en-US"/>
        </a:p>
      </dgm:t>
    </dgm:pt>
    <dgm:pt modelId="{AC862D5D-BD51-43AB-8C91-5BF28A7474C2}">
      <dgm:prSet/>
      <dgm:spPr/>
      <dgm:t>
        <a:bodyPr/>
        <a:lstStyle/>
        <a:p>
          <a:pPr>
            <a:lnSpc>
              <a:spcPct val="100000"/>
            </a:lnSpc>
            <a:defRPr b="1"/>
          </a:pPr>
          <a:r>
            <a:rPr lang="en-US"/>
            <a:t>Societal</a:t>
          </a:r>
        </a:p>
      </dgm:t>
    </dgm:pt>
    <dgm:pt modelId="{12DD8732-EE19-453F-9EC5-0463C4AA0E03}" type="parTrans" cxnId="{CC6666E7-0A56-44E5-9647-F6A86C1733A9}">
      <dgm:prSet/>
      <dgm:spPr/>
      <dgm:t>
        <a:bodyPr/>
        <a:lstStyle/>
        <a:p>
          <a:endParaRPr lang="en-US"/>
        </a:p>
      </dgm:t>
    </dgm:pt>
    <dgm:pt modelId="{F20D0000-9408-4919-88E9-2C6531BE5214}" type="sibTrans" cxnId="{CC6666E7-0A56-44E5-9647-F6A86C1733A9}">
      <dgm:prSet/>
      <dgm:spPr/>
      <dgm:t>
        <a:bodyPr/>
        <a:lstStyle/>
        <a:p>
          <a:endParaRPr lang="en-US"/>
        </a:p>
      </dgm:t>
    </dgm:pt>
    <dgm:pt modelId="{C5AB3EA2-5DAC-42D0-828A-6C939211AFE3}">
      <dgm:prSet/>
      <dgm:spPr/>
      <dgm:t>
        <a:bodyPr/>
        <a:lstStyle/>
        <a:p>
          <a:pPr>
            <a:lnSpc>
              <a:spcPct val="100000"/>
            </a:lnSpc>
          </a:pPr>
          <a:r>
            <a:rPr lang="en-US"/>
            <a:t>Media, politics, science, economics</a:t>
          </a:r>
        </a:p>
      </dgm:t>
    </dgm:pt>
    <dgm:pt modelId="{575D6B6A-3BFB-4585-8CFA-1FFA8FE7E88C}" type="parTrans" cxnId="{10584277-2C1C-4C3A-B970-202637CEAE4A}">
      <dgm:prSet/>
      <dgm:spPr/>
      <dgm:t>
        <a:bodyPr/>
        <a:lstStyle/>
        <a:p>
          <a:endParaRPr lang="en-US"/>
        </a:p>
      </dgm:t>
    </dgm:pt>
    <dgm:pt modelId="{0D937915-E244-4826-8127-8C0F0410F244}" type="sibTrans" cxnId="{10584277-2C1C-4C3A-B970-202637CEAE4A}">
      <dgm:prSet/>
      <dgm:spPr/>
      <dgm:t>
        <a:bodyPr/>
        <a:lstStyle/>
        <a:p>
          <a:endParaRPr lang="en-US"/>
        </a:p>
      </dgm:t>
    </dgm:pt>
    <dgm:pt modelId="{EB362180-FDE8-49B9-9F20-CD73B609FA42}" type="pres">
      <dgm:prSet presAssocID="{5ADE78A1-608D-41F5-AC1C-3BEC3B7F5E91}" presName="root" presStyleCnt="0">
        <dgm:presLayoutVars>
          <dgm:dir/>
          <dgm:resizeHandles val="exact"/>
        </dgm:presLayoutVars>
      </dgm:prSet>
      <dgm:spPr/>
    </dgm:pt>
    <dgm:pt modelId="{A25257A1-883F-4A45-8B3D-1D9447471B7A}" type="pres">
      <dgm:prSet presAssocID="{54BC8A2B-FFA4-4230-8715-B3F096CA1428}" presName="compNode" presStyleCnt="0"/>
      <dgm:spPr/>
    </dgm:pt>
    <dgm:pt modelId="{ABF446EB-9E96-4EA7-B1BD-EB92F86FAD5A}" type="pres">
      <dgm:prSet presAssocID="{54BC8A2B-FFA4-4230-8715-B3F096CA142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rson with Idea"/>
        </a:ext>
      </dgm:extLst>
    </dgm:pt>
    <dgm:pt modelId="{4E89CF44-6B36-4191-914B-C6EF72B5D404}" type="pres">
      <dgm:prSet presAssocID="{54BC8A2B-FFA4-4230-8715-B3F096CA1428}" presName="iconSpace" presStyleCnt="0"/>
      <dgm:spPr/>
    </dgm:pt>
    <dgm:pt modelId="{6143F577-EE90-4AA2-911A-79F928C63571}" type="pres">
      <dgm:prSet presAssocID="{54BC8A2B-FFA4-4230-8715-B3F096CA1428}" presName="parTx" presStyleLbl="revTx" presStyleIdx="0" presStyleCnt="4">
        <dgm:presLayoutVars>
          <dgm:chMax val="0"/>
          <dgm:chPref val="0"/>
        </dgm:presLayoutVars>
      </dgm:prSet>
      <dgm:spPr/>
    </dgm:pt>
    <dgm:pt modelId="{82362238-87D9-4B2B-ACB5-0FB6B5DB8D69}" type="pres">
      <dgm:prSet presAssocID="{54BC8A2B-FFA4-4230-8715-B3F096CA1428}" presName="txSpace" presStyleCnt="0"/>
      <dgm:spPr/>
    </dgm:pt>
    <dgm:pt modelId="{F5D3367A-240A-449B-AC92-6FC1782B3A0B}" type="pres">
      <dgm:prSet presAssocID="{54BC8A2B-FFA4-4230-8715-B3F096CA1428}" presName="desTx" presStyleLbl="revTx" presStyleIdx="1" presStyleCnt="4">
        <dgm:presLayoutVars/>
      </dgm:prSet>
      <dgm:spPr/>
    </dgm:pt>
    <dgm:pt modelId="{8D73CC3C-F283-4D97-A282-B363331951D6}" type="pres">
      <dgm:prSet presAssocID="{A0395671-479F-4D51-8DF6-54A940A00B36}" presName="sibTrans" presStyleCnt="0"/>
      <dgm:spPr/>
    </dgm:pt>
    <dgm:pt modelId="{D06D8321-7904-4116-9C91-11367E738467}" type="pres">
      <dgm:prSet presAssocID="{AC862D5D-BD51-43AB-8C91-5BF28A7474C2}" presName="compNode" presStyleCnt="0"/>
      <dgm:spPr/>
    </dgm:pt>
    <dgm:pt modelId="{4B1C82AE-CE6B-4B0A-AD2B-0BDF9F57085A}" type="pres">
      <dgm:prSet presAssocID="{AC862D5D-BD51-43AB-8C91-5BF28A7474C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7DC9074C-9094-4BCD-9973-FD79DA97F238}" type="pres">
      <dgm:prSet presAssocID="{AC862D5D-BD51-43AB-8C91-5BF28A7474C2}" presName="iconSpace" presStyleCnt="0"/>
      <dgm:spPr/>
    </dgm:pt>
    <dgm:pt modelId="{3AFDC289-501E-4C4C-B0B1-C1A40D7E3266}" type="pres">
      <dgm:prSet presAssocID="{AC862D5D-BD51-43AB-8C91-5BF28A7474C2}" presName="parTx" presStyleLbl="revTx" presStyleIdx="2" presStyleCnt="4">
        <dgm:presLayoutVars>
          <dgm:chMax val="0"/>
          <dgm:chPref val="0"/>
        </dgm:presLayoutVars>
      </dgm:prSet>
      <dgm:spPr/>
    </dgm:pt>
    <dgm:pt modelId="{E984E258-8584-4290-9CE0-D8AFA038B44A}" type="pres">
      <dgm:prSet presAssocID="{AC862D5D-BD51-43AB-8C91-5BF28A7474C2}" presName="txSpace" presStyleCnt="0"/>
      <dgm:spPr/>
    </dgm:pt>
    <dgm:pt modelId="{D798E934-E9E0-4658-B2F0-1B5BAD870ADE}" type="pres">
      <dgm:prSet presAssocID="{AC862D5D-BD51-43AB-8C91-5BF28A7474C2}" presName="desTx" presStyleLbl="revTx" presStyleIdx="3" presStyleCnt="4">
        <dgm:presLayoutVars/>
      </dgm:prSet>
      <dgm:spPr/>
    </dgm:pt>
  </dgm:ptLst>
  <dgm:cxnLst>
    <dgm:cxn modelId="{113A600D-B0BB-465F-9243-D074711CCBA3}" type="presOf" srcId="{5ADE78A1-608D-41F5-AC1C-3BEC3B7F5E91}" destId="{EB362180-FDE8-49B9-9F20-CD73B609FA42}" srcOrd="0" destOrd="0" presId="urn:microsoft.com/office/officeart/2018/5/layout/CenteredIconLabelDescriptionList"/>
    <dgm:cxn modelId="{3963134E-F2DA-42F6-A20D-2F85286DF7D5}" type="presOf" srcId="{898A1549-CC1B-4B1D-8E34-13EC4332923A}" destId="{F5D3367A-240A-449B-AC92-6FC1782B3A0B}" srcOrd="0" destOrd="0" presId="urn:microsoft.com/office/officeart/2018/5/layout/CenteredIconLabelDescriptionList"/>
    <dgm:cxn modelId="{10584277-2C1C-4C3A-B970-202637CEAE4A}" srcId="{AC862D5D-BD51-43AB-8C91-5BF28A7474C2}" destId="{C5AB3EA2-5DAC-42D0-828A-6C939211AFE3}" srcOrd="0" destOrd="0" parTransId="{575D6B6A-3BFB-4585-8CFA-1FFA8FE7E88C}" sibTransId="{0D937915-E244-4826-8127-8C0F0410F244}"/>
    <dgm:cxn modelId="{557B1282-227A-4D52-AC48-2A8524085609}" srcId="{54BC8A2B-FFA4-4230-8715-B3F096CA1428}" destId="{898A1549-CC1B-4B1D-8E34-13EC4332923A}" srcOrd="0" destOrd="0" parTransId="{413DA91D-74A3-4898-95F2-74DFC84F0E92}" sibTransId="{B9EC112C-AAC2-4302-82A5-13908CCE17AB}"/>
    <dgm:cxn modelId="{37702AC7-970C-4D24-9B43-62BF2BCF518C}" type="presOf" srcId="{AC862D5D-BD51-43AB-8C91-5BF28A7474C2}" destId="{3AFDC289-501E-4C4C-B0B1-C1A40D7E3266}" srcOrd="0" destOrd="0" presId="urn:microsoft.com/office/officeart/2018/5/layout/CenteredIconLabelDescriptionList"/>
    <dgm:cxn modelId="{4E124DDA-D897-49B5-8019-C5F76AE0FF84}" type="presOf" srcId="{54BC8A2B-FFA4-4230-8715-B3F096CA1428}" destId="{6143F577-EE90-4AA2-911A-79F928C63571}" srcOrd="0" destOrd="0" presId="urn:microsoft.com/office/officeart/2018/5/layout/CenteredIconLabelDescriptionList"/>
    <dgm:cxn modelId="{CC6666E7-0A56-44E5-9647-F6A86C1733A9}" srcId="{5ADE78A1-608D-41F5-AC1C-3BEC3B7F5E91}" destId="{AC862D5D-BD51-43AB-8C91-5BF28A7474C2}" srcOrd="1" destOrd="0" parTransId="{12DD8732-EE19-453F-9EC5-0463C4AA0E03}" sibTransId="{F20D0000-9408-4919-88E9-2C6531BE5214}"/>
    <dgm:cxn modelId="{D167B1E7-9FB5-4E6D-AEBD-B51DB8C96C7C}" srcId="{5ADE78A1-608D-41F5-AC1C-3BEC3B7F5E91}" destId="{54BC8A2B-FFA4-4230-8715-B3F096CA1428}" srcOrd="0" destOrd="0" parTransId="{CE46F980-09D0-414A-A5EC-AB5143F9CA7B}" sibTransId="{A0395671-479F-4D51-8DF6-54A940A00B36}"/>
    <dgm:cxn modelId="{17A7CEF8-3187-4125-BE50-DDC78CE441DF}" type="presOf" srcId="{C5AB3EA2-5DAC-42D0-828A-6C939211AFE3}" destId="{D798E934-E9E0-4658-B2F0-1B5BAD870ADE}" srcOrd="0" destOrd="0" presId="urn:microsoft.com/office/officeart/2018/5/layout/CenteredIconLabelDescriptionList"/>
    <dgm:cxn modelId="{E97D8135-5BB0-46AA-A2C0-C5C0A0F44C9E}" type="presParOf" srcId="{EB362180-FDE8-49B9-9F20-CD73B609FA42}" destId="{A25257A1-883F-4A45-8B3D-1D9447471B7A}" srcOrd="0" destOrd="0" presId="urn:microsoft.com/office/officeart/2018/5/layout/CenteredIconLabelDescriptionList"/>
    <dgm:cxn modelId="{CFC6BBD7-9CD6-4272-9EFF-9F3CBA93BD59}" type="presParOf" srcId="{A25257A1-883F-4A45-8B3D-1D9447471B7A}" destId="{ABF446EB-9E96-4EA7-B1BD-EB92F86FAD5A}" srcOrd="0" destOrd="0" presId="urn:microsoft.com/office/officeart/2018/5/layout/CenteredIconLabelDescriptionList"/>
    <dgm:cxn modelId="{3B5FE34C-80C3-4339-9962-D726F2FAF5C8}" type="presParOf" srcId="{A25257A1-883F-4A45-8B3D-1D9447471B7A}" destId="{4E89CF44-6B36-4191-914B-C6EF72B5D404}" srcOrd="1" destOrd="0" presId="urn:microsoft.com/office/officeart/2018/5/layout/CenteredIconLabelDescriptionList"/>
    <dgm:cxn modelId="{C3876FBD-B2F0-4919-9F05-FF3D99E0750E}" type="presParOf" srcId="{A25257A1-883F-4A45-8B3D-1D9447471B7A}" destId="{6143F577-EE90-4AA2-911A-79F928C63571}" srcOrd="2" destOrd="0" presId="urn:microsoft.com/office/officeart/2018/5/layout/CenteredIconLabelDescriptionList"/>
    <dgm:cxn modelId="{9E738F13-5522-4D29-9A55-A3943BB8185A}" type="presParOf" srcId="{A25257A1-883F-4A45-8B3D-1D9447471B7A}" destId="{82362238-87D9-4B2B-ACB5-0FB6B5DB8D69}" srcOrd="3" destOrd="0" presId="urn:microsoft.com/office/officeart/2018/5/layout/CenteredIconLabelDescriptionList"/>
    <dgm:cxn modelId="{06BD7BC4-895F-416E-8D6C-596BE16BCAAD}" type="presParOf" srcId="{A25257A1-883F-4A45-8B3D-1D9447471B7A}" destId="{F5D3367A-240A-449B-AC92-6FC1782B3A0B}" srcOrd="4" destOrd="0" presId="urn:microsoft.com/office/officeart/2018/5/layout/CenteredIconLabelDescriptionList"/>
    <dgm:cxn modelId="{3CE7AD4D-230D-490F-A9DF-209743ABC68B}" type="presParOf" srcId="{EB362180-FDE8-49B9-9F20-CD73B609FA42}" destId="{8D73CC3C-F283-4D97-A282-B363331951D6}" srcOrd="1" destOrd="0" presId="urn:microsoft.com/office/officeart/2018/5/layout/CenteredIconLabelDescriptionList"/>
    <dgm:cxn modelId="{840BF2EC-67CE-48F6-B0E4-C7F87CAEE93A}" type="presParOf" srcId="{EB362180-FDE8-49B9-9F20-CD73B609FA42}" destId="{D06D8321-7904-4116-9C91-11367E738467}" srcOrd="2" destOrd="0" presId="urn:microsoft.com/office/officeart/2018/5/layout/CenteredIconLabelDescriptionList"/>
    <dgm:cxn modelId="{959788AD-BB40-4C36-8FAA-4A1D9DE00A8A}" type="presParOf" srcId="{D06D8321-7904-4116-9C91-11367E738467}" destId="{4B1C82AE-CE6B-4B0A-AD2B-0BDF9F57085A}" srcOrd="0" destOrd="0" presId="urn:microsoft.com/office/officeart/2018/5/layout/CenteredIconLabelDescriptionList"/>
    <dgm:cxn modelId="{1DFFCD8A-9336-4A8C-A211-FB07E59E03D5}" type="presParOf" srcId="{D06D8321-7904-4116-9C91-11367E738467}" destId="{7DC9074C-9094-4BCD-9973-FD79DA97F238}" srcOrd="1" destOrd="0" presId="urn:microsoft.com/office/officeart/2018/5/layout/CenteredIconLabelDescriptionList"/>
    <dgm:cxn modelId="{C2489021-5FF6-4F04-8252-643743F749D4}" type="presParOf" srcId="{D06D8321-7904-4116-9C91-11367E738467}" destId="{3AFDC289-501E-4C4C-B0B1-C1A40D7E3266}" srcOrd="2" destOrd="0" presId="urn:microsoft.com/office/officeart/2018/5/layout/CenteredIconLabelDescriptionList"/>
    <dgm:cxn modelId="{3914D01D-F9EA-4832-8BF3-17766D748F6E}" type="presParOf" srcId="{D06D8321-7904-4116-9C91-11367E738467}" destId="{E984E258-8584-4290-9CE0-D8AFA038B44A}" srcOrd="3" destOrd="0" presId="urn:microsoft.com/office/officeart/2018/5/layout/CenteredIconLabelDescriptionList"/>
    <dgm:cxn modelId="{3F76FA49-5870-46C3-9010-E41DD06CFD4C}" type="presParOf" srcId="{D06D8321-7904-4116-9C91-11367E738467}" destId="{D798E934-E9E0-4658-B2F0-1B5BAD870ADE}"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5995A0-912C-4729-9D0F-03140CCFD21C}" type="doc">
      <dgm:prSet loTypeId="urn:microsoft.com/office/officeart/2018/2/layout/IconCircleList" loCatId="icon" qsTypeId="urn:microsoft.com/office/officeart/2005/8/quickstyle/simple1" qsCatId="simple" csTypeId="urn:microsoft.com/office/officeart/2005/8/colors/accent0_3" csCatId="mainScheme" phldr="1"/>
      <dgm:spPr/>
      <dgm:t>
        <a:bodyPr/>
        <a:lstStyle/>
        <a:p>
          <a:endParaRPr lang="en-US"/>
        </a:p>
      </dgm:t>
    </dgm:pt>
    <dgm:pt modelId="{0C552630-D657-45D0-9BBF-FE9EC4482359}">
      <dgm:prSet/>
      <dgm:spPr/>
      <dgm:t>
        <a:bodyPr/>
        <a:lstStyle/>
        <a:p>
          <a:pPr>
            <a:lnSpc>
              <a:spcPct val="100000"/>
            </a:lnSpc>
          </a:pPr>
          <a:r>
            <a:rPr lang="en-US" dirty="0">
              <a:solidFill>
                <a:srgbClr val="285087"/>
              </a:solidFill>
            </a:rPr>
            <a:t>Authority figure/stance</a:t>
          </a:r>
        </a:p>
      </dgm:t>
    </dgm:pt>
    <dgm:pt modelId="{CFA8068F-4693-4ADD-807D-BDC8C6F7F466}" type="parTrans" cxnId="{AFAD5124-E9FA-412A-8C7A-2C89B07F708A}">
      <dgm:prSet/>
      <dgm:spPr/>
      <dgm:t>
        <a:bodyPr/>
        <a:lstStyle/>
        <a:p>
          <a:endParaRPr lang="en-US">
            <a:solidFill>
              <a:srgbClr val="285087"/>
            </a:solidFill>
          </a:endParaRPr>
        </a:p>
      </dgm:t>
    </dgm:pt>
    <dgm:pt modelId="{DAAA2F01-F756-4815-8828-E2AF26050438}" type="sibTrans" cxnId="{AFAD5124-E9FA-412A-8C7A-2C89B07F708A}">
      <dgm:prSet/>
      <dgm:spPr/>
      <dgm:t>
        <a:bodyPr/>
        <a:lstStyle/>
        <a:p>
          <a:pPr>
            <a:lnSpc>
              <a:spcPct val="100000"/>
            </a:lnSpc>
          </a:pPr>
          <a:endParaRPr lang="en-US">
            <a:solidFill>
              <a:srgbClr val="285087"/>
            </a:solidFill>
          </a:endParaRPr>
        </a:p>
      </dgm:t>
    </dgm:pt>
    <dgm:pt modelId="{B28D3B64-0C75-4802-94B7-161CADCD19E2}">
      <dgm:prSet/>
      <dgm:spPr/>
      <dgm:t>
        <a:bodyPr/>
        <a:lstStyle/>
        <a:p>
          <a:pPr>
            <a:lnSpc>
              <a:spcPct val="100000"/>
            </a:lnSpc>
          </a:pPr>
          <a:r>
            <a:rPr lang="en-US">
              <a:solidFill>
                <a:srgbClr val="285087"/>
              </a:solidFill>
            </a:rPr>
            <a:t>Insider information</a:t>
          </a:r>
        </a:p>
      </dgm:t>
    </dgm:pt>
    <dgm:pt modelId="{2F2BDDFC-918F-4F4D-968D-7142D407BAB8}" type="parTrans" cxnId="{C3C6660D-C758-47FC-B8E4-4DBA29F33820}">
      <dgm:prSet/>
      <dgm:spPr/>
      <dgm:t>
        <a:bodyPr/>
        <a:lstStyle/>
        <a:p>
          <a:endParaRPr lang="en-US">
            <a:solidFill>
              <a:srgbClr val="285087"/>
            </a:solidFill>
          </a:endParaRPr>
        </a:p>
      </dgm:t>
    </dgm:pt>
    <dgm:pt modelId="{02AB52AA-7067-45EF-BAFC-9D01BA21C1D3}" type="sibTrans" cxnId="{C3C6660D-C758-47FC-B8E4-4DBA29F33820}">
      <dgm:prSet/>
      <dgm:spPr/>
      <dgm:t>
        <a:bodyPr/>
        <a:lstStyle/>
        <a:p>
          <a:pPr>
            <a:lnSpc>
              <a:spcPct val="100000"/>
            </a:lnSpc>
          </a:pPr>
          <a:endParaRPr lang="en-US">
            <a:solidFill>
              <a:srgbClr val="285087"/>
            </a:solidFill>
          </a:endParaRPr>
        </a:p>
      </dgm:t>
    </dgm:pt>
    <dgm:pt modelId="{B7966C54-E990-427A-9F35-CC1458F8083A}">
      <dgm:prSet/>
      <dgm:spPr/>
      <dgm:t>
        <a:bodyPr/>
        <a:lstStyle/>
        <a:p>
          <a:pPr>
            <a:lnSpc>
              <a:spcPct val="100000"/>
            </a:lnSpc>
          </a:pPr>
          <a:r>
            <a:rPr lang="en-US" dirty="0">
              <a:solidFill>
                <a:srgbClr val="285087"/>
              </a:solidFill>
            </a:rPr>
            <a:t>Varying levels of perniciousness </a:t>
          </a:r>
        </a:p>
      </dgm:t>
    </dgm:pt>
    <dgm:pt modelId="{7BEA843B-BF3F-4604-82DF-96EAC0A3C12F}" type="parTrans" cxnId="{9EEBB63A-F545-469D-90E3-00F8E1379E53}">
      <dgm:prSet/>
      <dgm:spPr/>
      <dgm:t>
        <a:bodyPr/>
        <a:lstStyle/>
        <a:p>
          <a:endParaRPr lang="en-US">
            <a:solidFill>
              <a:srgbClr val="285087"/>
            </a:solidFill>
          </a:endParaRPr>
        </a:p>
      </dgm:t>
    </dgm:pt>
    <dgm:pt modelId="{B04DBBB8-F8E3-4790-80E3-BB6E0563C41B}" type="sibTrans" cxnId="{9EEBB63A-F545-469D-90E3-00F8E1379E53}">
      <dgm:prSet/>
      <dgm:spPr/>
      <dgm:t>
        <a:bodyPr/>
        <a:lstStyle/>
        <a:p>
          <a:pPr>
            <a:lnSpc>
              <a:spcPct val="100000"/>
            </a:lnSpc>
          </a:pPr>
          <a:endParaRPr lang="en-US">
            <a:solidFill>
              <a:srgbClr val="285087"/>
            </a:solidFill>
          </a:endParaRPr>
        </a:p>
      </dgm:t>
    </dgm:pt>
    <dgm:pt modelId="{FEBA006B-590C-471F-B826-ED6F4D217504}">
      <dgm:prSet/>
      <dgm:spPr/>
      <dgm:t>
        <a:bodyPr/>
        <a:lstStyle/>
        <a:p>
          <a:pPr>
            <a:lnSpc>
              <a:spcPct val="100000"/>
            </a:lnSpc>
          </a:pPr>
          <a:r>
            <a:rPr lang="en-US">
              <a:solidFill>
                <a:srgbClr val="285087"/>
              </a:solidFill>
            </a:rPr>
            <a:t>Varying levels of impact on behaviors</a:t>
          </a:r>
        </a:p>
      </dgm:t>
    </dgm:pt>
    <dgm:pt modelId="{284F8A5A-6753-4D57-8D8D-82E8510571A4}" type="parTrans" cxnId="{DA7FED14-D494-45AC-A766-1B390DDD7815}">
      <dgm:prSet/>
      <dgm:spPr/>
      <dgm:t>
        <a:bodyPr/>
        <a:lstStyle/>
        <a:p>
          <a:endParaRPr lang="en-US">
            <a:solidFill>
              <a:srgbClr val="285087"/>
            </a:solidFill>
          </a:endParaRPr>
        </a:p>
      </dgm:t>
    </dgm:pt>
    <dgm:pt modelId="{B1A52B79-0260-49DB-A671-1A224D9F9E4C}" type="sibTrans" cxnId="{DA7FED14-D494-45AC-A766-1B390DDD7815}">
      <dgm:prSet/>
      <dgm:spPr/>
      <dgm:t>
        <a:bodyPr/>
        <a:lstStyle/>
        <a:p>
          <a:endParaRPr lang="en-US">
            <a:solidFill>
              <a:srgbClr val="285087"/>
            </a:solidFill>
          </a:endParaRPr>
        </a:p>
      </dgm:t>
    </dgm:pt>
    <dgm:pt modelId="{D8A490DF-FFDC-4342-8087-ECC268B658ED}" type="pres">
      <dgm:prSet presAssocID="{FE5995A0-912C-4729-9D0F-03140CCFD21C}" presName="root" presStyleCnt="0">
        <dgm:presLayoutVars>
          <dgm:dir/>
          <dgm:resizeHandles val="exact"/>
        </dgm:presLayoutVars>
      </dgm:prSet>
      <dgm:spPr/>
    </dgm:pt>
    <dgm:pt modelId="{9301914C-CA68-4B39-ADE8-797C9BA0E6C4}" type="pres">
      <dgm:prSet presAssocID="{FE5995A0-912C-4729-9D0F-03140CCFD21C}" presName="container" presStyleCnt="0">
        <dgm:presLayoutVars>
          <dgm:dir/>
          <dgm:resizeHandles val="exact"/>
        </dgm:presLayoutVars>
      </dgm:prSet>
      <dgm:spPr/>
    </dgm:pt>
    <dgm:pt modelId="{2E28D279-21F9-49CF-A01B-1D6D4680BB0D}" type="pres">
      <dgm:prSet presAssocID="{0C552630-D657-45D0-9BBF-FE9EC4482359}" presName="compNode" presStyleCnt="0"/>
      <dgm:spPr/>
    </dgm:pt>
    <dgm:pt modelId="{F3E66372-E2CB-4853-A483-E3C8EC6D5E26}" type="pres">
      <dgm:prSet presAssocID="{0C552630-D657-45D0-9BBF-FE9EC4482359}" presName="iconBgRect" presStyleLbl="bgShp" presStyleIdx="0" presStyleCnt="4"/>
      <dgm:spPr/>
    </dgm:pt>
    <dgm:pt modelId="{CEB6A6CF-F528-4755-9F70-D0C8BE7EA558}" type="pres">
      <dgm:prSet presAssocID="{0C552630-D657-45D0-9BBF-FE9EC448235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amily"/>
        </a:ext>
      </dgm:extLst>
    </dgm:pt>
    <dgm:pt modelId="{B9FA7C1B-4557-471D-8BD1-39D762057466}" type="pres">
      <dgm:prSet presAssocID="{0C552630-D657-45D0-9BBF-FE9EC4482359}" presName="spaceRect" presStyleCnt="0"/>
      <dgm:spPr/>
    </dgm:pt>
    <dgm:pt modelId="{C783E87E-64F8-4C86-8160-50603473B96E}" type="pres">
      <dgm:prSet presAssocID="{0C552630-D657-45D0-9BBF-FE9EC4482359}" presName="textRect" presStyleLbl="revTx" presStyleIdx="0" presStyleCnt="4">
        <dgm:presLayoutVars>
          <dgm:chMax val="1"/>
          <dgm:chPref val="1"/>
        </dgm:presLayoutVars>
      </dgm:prSet>
      <dgm:spPr/>
    </dgm:pt>
    <dgm:pt modelId="{DB631955-4543-47E7-8E6A-0D2EB11BD08F}" type="pres">
      <dgm:prSet presAssocID="{DAAA2F01-F756-4815-8828-E2AF26050438}" presName="sibTrans" presStyleLbl="sibTrans2D1" presStyleIdx="0" presStyleCnt="0"/>
      <dgm:spPr/>
    </dgm:pt>
    <dgm:pt modelId="{95E943C6-13A5-419E-89B5-2549C8829455}" type="pres">
      <dgm:prSet presAssocID="{B28D3B64-0C75-4802-94B7-161CADCD19E2}" presName="compNode" presStyleCnt="0"/>
      <dgm:spPr/>
    </dgm:pt>
    <dgm:pt modelId="{36C5125E-491C-4682-85CF-B30426210D15}" type="pres">
      <dgm:prSet presAssocID="{B28D3B64-0C75-4802-94B7-161CADCD19E2}" presName="iconBgRect" presStyleLbl="bgShp" presStyleIdx="1" presStyleCnt="4"/>
      <dgm:spPr/>
    </dgm:pt>
    <dgm:pt modelId="{D602C917-2F9A-4087-B549-0491C0D64090}" type="pres">
      <dgm:prSet presAssocID="{B28D3B64-0C75-4802-94B7-161CADCD19E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aptop Secure"/>
        </a:ext>
      </dgm:extLst>
    </dgm:pt>
    <dgm:pt modelId="{140AF167-6CF6-4248-91BE-A7AC4754332B}" type="pres">
      <dgm:prSet presAssocID="{B28D3B64-0C75-4802-94B7-161CADCD19E2}" presName="spaceRect" presStyleCnt="0"/>
      <dgm:spPr/>
    </dgm:pt>
    <dgm:pt modelId="{8A7D7F51-BD1B-4733-822B-AE0D1EDEE1B7}" type="pres">
      <dgm:prSet presAssocID="{B28D3B64-0C75-4802-94B7-161CADCD19E2}" presName="textRect" presStyleLbl="revTx" presStyleIdx="1" presStyleCnt="4">
        <dgm:presLayoutVars>
          <dgm:chMax val="1"/>
          <dgm:chPref val="1"/>
        </dgm:presLayoutVars>
      </dgm:prSet>
      <dgm:spPr/>
    </dgm:pt>
    <dgm:pt modelId="{47434A89-253C-4831-988F-294D1A802901}" type="pres">
      <dgm:prSet presAssocID="{02AB52AA-7067-45EF-BAFC-9D01BA21C1D3}" presName="sibTrans" presStyleLbl="sibTrans2D1" presStyleIdx="0" presStyleCnt="0"/>
      <dgm:spPr/>
    </dgm:pt>
    <dgm:pt modelId="{A0A8EF09-3B84-4B4F-8232-B9E2CDE4E1EC}" type="pres">
      <dgm:prSet presAssocID="{B7966C54-E990-427A-9F35-CC1458F8083A}" presName="compNode" presStyleCnt="0"/>
      <dgm:spPr/>
    </dgm:pt>
    <dgm:pt modelId="{7FB90E90-7959-49F4-A2BF-30E63ED0F347}" type="pres">
      <dgm:prSet presAssocID="{B7966C54-E990-427A-9F35-CC1458F8083A}" presName="iconBgRect" presStyleLbl="bgShp" presStyleIdx="2" presStyleCnt="4"/>
      <dgm:spPr/>
    </dgm:pt>
    <dgm:pt modelId="{148A22E8-DF77-4FC2-AE9B-B7F2D6295292}" type="pres">
      <dgm:prSet presAssocID="{B7966C54-E990-427A-9F35-CC1458F8083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ep"/>
        </a:ext>
      </dgm:extLst>
    </dgm:pt>
    <dgm:pt modelId="{D3886EE9-BEF3-4D32-AF25-28C5E0A2D095}" type="pres">
      <dgm:prSet presAssocID="{B7966C54-E990-427A-9F35-CC1458F8083A}" presName="spaceRect" presStyleCnt="0"/>
      <dgm:spPr/>
    </dgm:pt>
    <dgm:pt modelId="{E43EEE82-1B41-4C3D-9A79-751645FA11A1}" type="pres">
      <dgm:prSet presAssocID="{B7966C54-E990-427A-9F35-CC1458F8083A}" presName="textRect" presStyleLbl="revTx" presStyleIdx="2" presStyleCnt="4">
        <dgm:presLayoutVars>
          <dgm:chMax val="1"/>
          <dgm:chPref val="1"/>
        </dgm:presLayoutVars>
      </dgm:prSet>
      <dgm:spPr/>
    </dgm:pt>
    <dgm:pt modelId="{90D37E06-27EC-490C-84D7-FAEB2142AD14}" type="pres">
      <dgm:prSet presAssocID="{B04DBBB8-F8E3-4790-80E3-BB6E0563C41B}" presName="sibTrans" presStyleLbl="sibTrans2D1" presStyleIdx="0" presStyleCnt="0"/>
      <dgm:spPr/>
    </dgm:pt>
    <dgm:pt modelId="{4CBAF5DC-736D-4F9E-AD4F-FC68F739958B}" type="pres">
      <dgm:prSet presAssocID="{FEBA006B-590C-471F-B826-ED6F4D217504}" presName="compNode" presStyleCnt="0"/>
      <dgm:spPr/>
    </dgm:pt>
    <dgm:pt modelId="{FCE301C2-3A45-4728-A19C-85927D4AEF54}" type="pres">
      <dgm:prSet presAssocID="{FEBA006B-590C-471F-B826-ED6F4D217504}" presName="iconBgRect" presStyleLbl="bgShp" presStyleIdx="3" presStyleCnt="4"/>
      <dgm:spPr/>
    </dgm:pt>
    <dgm:pt modelId="{228F71BA-7193-4ABB-B3D2-9983A8AE52A5}" type="pres">
      <dgm:prSet presAssocID="{FEBA006B-590C-471F-B826-ED6F4D2175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elationship"/>
        </a:ext>
      </dgm:extLst>
    </dgm:pt>
    <dgm:pt modelId="{D61B5CAA-542F-450D-8465-D0B8CF85529F}" type="pres">
      <dgm:prSet presAssocID="{FEBA006B-590C-471F-B826-ED6F4D217504}" presName="spaceRect" presStyleCnt="0"/>
      <dgm:spPr/>
    </dgm:pt>
    <dgm:pt modelId="{0675BA8F-7865-4C24-ACA4-0467CE3FF635}" type="pres">
      <dgm:prSet presAssocID="{FEBA006B-590C-471F-B826-ED6F4D217504}" presName="textRect" presStyleLbl="revTx" presStyleIdx="3" presStyleCnt="4">
        <dgm:presLayoutVars>
          <dgm:chMax val="1"/>
          <dgm:chPref val="1"/>
        </dgm:presLayoutVars>
      </dgm:prSet>
      <dgm:spPr/>
    </dgm:pt>
  </dgm:ptLst>
  <dgm:cxnLst>
    <dgm:cxn modelId="{6C3F5600-5CDC-44B3-8ED2-391E4F0519E5}" type="presOf" srcId="{FE5995A0-912C-4729-9D0F-03140CCFD21C}" destId="{D8A490DF-FFDC-4342-8087-ECC268B658ED}" srcOrd="0" destOrd="0" presId="urn:microsoft.com/office/officeart/2018/2/layout/IconCircleList"/>
    <dgm:cxn modelId="{C3C6660D-C758-47FC-B8E4-4DBA29F33820}" srcId="{FE5995A0-912C-4729-9D0F-03140CCFD21C}" destId="{B28D3B64-0C75-4802-94B7-161CADCD19E2}" srcOrd="1" destOrd="0" parTransId="{2F2BDDFC-918F-4F4D-968D-7142D407BAB8}" sibTransId="{02AB52AA-7067-45EF-BAFC-9D01BA21C1D3}"/>
    <dgm:cxn modelId="{DA7FED14-D494-45AC-A766-1B390DDD7815}" srcId="{FE5995A0-912C-4729-9D0F-03140CCFD21C}" destId="{FEBA006B-590C-471F-B826-ED6F4D217504}" srcOrd="3" destOrd="0" parTransId="{284F8A5A-6753-4D57-8D8D-82E8510571A4}" sibTransId="{B1A52B79-0260-49DB-A671-1A224D9F9E4C}"/>
    <dgm:cxn modelId="{AFAD5124-E9FA-412A-8C7A-2C89B07F708A}" srcId="{FE5995A0-912C-4729-9D0F-03140CCFD21C}" destId="{0C552630-D657-45D0-9BBF-FE9EC4482359}" srcOrd="0" destOrd="0" parTransId="{CFA8068F-4693-4ADD-807D-BDC8C6F7F466}" sibTransId="{DAAA2F01-F756-4815-8828-E2AF26050438}"/>
    <dgm:cxn modelId="{9EEBB63A-F545-469D-90E3-00F8E1379E53}" srcId="{FE5995A0-912C-4729-9D0F-03140CCFD21C}" destId="{B7966C54-E990-427A-9F35-CC1458F8083A}" srcOrd="2" destOrd="0" parTransId="{7BEA843B-BF3F-4604-82DF-96EAC0A3C12F}" sibTransId="{B04DBBB8-F8E3-4790-80E3-BB6E0563C41B}"/>
    <dgm:cxn modelId="{2CF33457-A21D-4599-8343-2EACB9AB93CD}" type="presOf" srcId="{DAAA2F01-F756-4815-8828-E2AF26050438}" destId="{DB631955-4543-47E7-8E6A-0D2EB11BD08F}" srcOrd="0" destOrd="0" presId="urn:microsoft.com/office/officeart/2018/2/layout/IconCircleList"/>
    <dgm:cxn modelId="{B2ED8F6C-EA30-4939-803B-B2E825D7B248}" type="presOf" srcId="{0C552630-D657-45D0-9BBF-FE9EC4482359}" destId="{C783E87E-64F8-4C86-8160-50603473B96E}" srcOrd="0" destOrd="0" presId="urn:microsoft.com/office/officeart/2018/2/layout/IconCircleList"/>
    <dgm:cxn modelId="{F54852B6-4834-4979-84CB-B21684F8347B}" type="presOf" srcId="{FEBA006B-590C-471F-B826-ED6F4D217504}" destId="{0675BA8F-7865-4C24-ACA4-0467CE3FF635}" srcOrd="0" destOrd="0" presId="urn:microsoft.com/office/officeart/2018/2/layout/IconCircleList"/>
    <dgm:cxn modelId="{CCA44BDB-8F37-4A2F-ABB4-9A9187D5D004}" type="presOf" srcId="{02AB52AA-7067-45EF-BAFC-9D01BA21C1D3}" destId="{47434A89-253C-4831-988F-294D1A802901}" srcOrd="0" destOrd="0" presId="urn:microsoft.com/office/officeart/2018/2/layout/IconCircleList"/>
    <dgm:cxn modelId="{7554C6E3-6CED-420F-827A-112D1F8DC768}" type="presOf" srcId="{B28D3B64-0C75-4802-94B7-161CADCD19E2}" destId="{8A7D7F51-BD1B-4733-822B-AE0D1EDEE1B7}" srcOrd="0" destOrd="0" presId="urn:microsoft.com/office/officeart/2018/2/layout/IconCircleList"/>
    <dgm:cxn modelId="{985EEDEC-2091-4FE5-8B30-DB0E5E1981D8}" type="presOf" srcId="{B04DBBB8-F8E3-4790-80E3-BB6E0563C41B}" destId="{90D37E06-27EC-490C-84D7-FAEB2142AD14}" srcOrd="0" destOrd="0" presId="urn:microsoft.com/office/officeart/2018/2/layout/IconCircleList"/>
    <dgm:cxn modelId="{F393D9FA-8CA5-49C3-AFA4-CA7CB6D1159E}" type="presOf" srcId="{B7966C54-E990-427A-9F35-CC1458F8083A}" destId="{E43EEE82-1B41-4C3D-9A79-751645FA11A1}" srcOrd="0" destOrd="0" presId="urn:microsoft.com/office/officeart/2018/2/layout/IconCircleList"/>
    <dgm:cxn modelId="{D4E1D979-A50E-4CBC-B5D9-873FB50053A2}" type="presParOf" srcId="{D8A490DF-FFDC-4342-8087-ECC268B658ED}" destId="{9301914C-CA68-4B39-ADE8-797C9BA0E6C4}" srcOrd="0" destOrd="0" presId="urn:microsoft.com/office/officeart/2018/2/layout/IconCircleList"/>
    <dgm:cxn modelId="{F26EE963-CB49-42EF-B728-FAD626102DDD}" type="presParOf" srcId="{9301914C-CA68-4B39-ADE8-797C9BA0E6C4}" destId="{2E28D279-21F9-49CF-A01B-1D6D4680BB0D}" srcOrd="0" destOrd="0" presId="urn:microsoft.com/office/officeart/2018/2/layout/IconCircleList"/>
    <dgm:cxn modelId="{56A7F4AB-0935-45E2-B118-6C93A41EB0BE}" type="presParOf" srcId="{2E28D279-21F9-49CF-A01B-1D6D4680BB0D}" destId="{F3E66372-E2CB-4853-A483-E3C8EC6D5E26}" srcOrd="0" destOrd="0" presId="urn:microsoft.com/office/officeart/2018/2/layout/IconCircleList"/>
    <dgm:cxn modelId="{29E354FC-D489-41F7-961B-947C9B87DB38}" type="presParOf" srcId="{2E28D279-21F9-49CF-A01B-1D6D4680BB0D}" destId="{CEB6A6CF-F528-4755-9F70-D0C8BE7EA558}" srcOrd="1" destOrd="0" presId="urn:microsoft.com/office/officeart/2018/2/layout/IconCircleList"/>
    <dgm:cxn modelId="{AAAEF1DD-8259-40D5-90DB-E6C77FB717D3}" type="presParOf" srcId="{2E28D279-21F9-49CF-A01B-1D6D4680BB0D}" destId="{B9FA7C1B-4557-471D-8BD1-39D762057466}" srcOrd="2" destOrd="0" presId="urn:microsoft.com/office/officeart/2018/2/layout/IconCircleList"/>
    <dgm:cxn modelId="{90244C98-8F45-4270-A18C-F80583FF9AEE}" type="presParOf" srcId="{2E28D279-21F9-49CF-A01B-1D6D4680BB0D}" destId="{C783E87E-64F8-4C86-8160-50603473B96E}" srcOrd="3" destOrd="0" presId="urn:microsoft.com/office/officeart/2018/2/layout/IconCircleList"/>
    <dgm:cxn modelId="{F42397B4-02CF-4948-B0DC-E66FDB83B1D9}" type="presParOf" srcId="{9301914C-CA68-4B39-ADE8-797C9BA0E6C4}" destId="{DB631955-4543-47E7-8E6A-0D2EB11BD08F}" srcOrd="1" destOrd="0" presId="urn:microsoft.com/office/officeart/2018/2/layout/IconCircleList"/>
    <dgm:cxn modelId="{FEBCE97C-09C8-4CDA-9B75-DC48EB0EC3DE}" type="presParOf" srcId="{9301914C-CA68-4B39-ADE8-797C9BA0E6C4}" destId="{95E943C6-13A5-419E-89B5-2549C8829455}" srcOrd="2" destOrd="0" presId="urn:microsoft.com/office/officeart/2018/2/layout/IconCircleList"/>
    <dgm:cxn modelId="{2F58A097-3575-4D23-BDB6-E0C4C3F6FC43}" type="presParOf" srcId="{95E943C6-13A5-419E-89B5-2549C8829455}" destId="{36C5125E-491C-4682-85CF-B30426210D15}" srcOrd="0" destOrd="0" presId="urn:microsoft.com/office/officeart/2018/2/layout/IconCircleList"/>
    <dgm:cxn modelId="{655410D3-BCEB-4AED-A2A1-F940D53A580B}" type="presParOf" srcId="{95E943C6-13A5-419E-89B5-2549C8829455}" destId="{D602C917-2F9A-4087-B549-0491C0D64090}" srcOrd="1" destOrd="0" presId="urn:microsoft.com/office/officeart/2018/2/layout/IconCircleList"/>
    <dgm:cxn modelId="{6B20841C-6F87-4C4B-88B5-BFFDCC42774A}" type="presParOf" srcId="{95E943C6-13A5-419E-89B5-2549C8829455}" destId="{140AF167-6CF6-4248-91BE-A7AC4754332B}" srcOrd="2" destOrd="0" presId="urn:microsoft.com/office/officeart/2018/2/layout/IconCircleList"/>
    <dgm:cxn modelId="{92A9FC38-5BDB-48E5-A4EF-E0ED4EDEA554}" type="presParOf" srcId="{95E943C6-13A5-419E-89B5-2549C8829455}" destId="{8A7D7F51-BD1B-4733-822B-AE0D1EDEE1B7}" srcOrd="3" destOrd="0" presId="urn:microsoft.com/office/officeart/2018/2/layout/IconCircleList"/>
    <dgm:cxn modelId="{9741F696-2FF6-41D7-AD84-20447533F6AC}" type="presParOf" srcId="{9301914C-CA68-4B39-ADE8-797C9BA0E6C4}" destId="{47434A89-253C-4831-988F-294D1A802901}" srcOrd="3" destOrd="0" presId="urn:microsoft.com/office/officeart/2018/2/layout/IconCircleList"/>
    <dgm:cxn modelId="{37EDF4E9-327F-48FA-B912-3FEBF544BC4B}" type="presParOf" srcId="{9301914C-CA68-4B39-ADE8-797C9BA0E6C4}" destId="{A0A8EF09-3B84-4B4F-8232-B9E2CDE4E1EC}" srcOrd="4" destOrd="0" presId="urn:microsoft.com/office/officeart/2018/2/layout/IconCircleList"/>
    <dgm:cxn modelId="{061E73C3-7FC7-4D15-80A5-812810EBC369}" type="presParOf" srcId="{A0A8EF09-3B84-4B4F-8232-B9E2CDE4E1EC}" destId="{7FB90E90-7959-49F4-A2BF-30E63ED0F347}" srcOrd="0" destOrd="0" presId="urn:microsoft.com/office/officeart/2018/2/layout/IconCircleList"/>
    <dgm:cxn modelId="{A6DAA86A-780F-4D11-8BF6-FBD143A8BE0D}" type="presParOf" srcId="{A0A8EF09-3B84-4B4F-8232-B9E2CDE4E1EC}" destId="{148A22E8-DF77-4FC2-AE9B-B7F2D6295292}" srcOrd="1" destOrd="0" presId="urn:microsoft.com/office/officeart/2018/2/layout/IconCircleList"/>
    <dgm:cxn modelId="{FFE369EB-586E-4D40-B37F-08F6EECB5519}" type="presParOf" srcId="{A0A8EF09-3B84-4B4F-8232-B9E2CDE4E1EC}" destId="{D3886EE9-BEF3-4D32-AF25-28C5E0A2D095}" srcOrd="2" destOrd="0" presId="urn:microsoft.com/office/officeart/2018/2/layout/IconCircleList"/>
    <dgm:cxn modelId="{6FDE1A99-A57B-4A0A-B6AD-55B270BC4D61}" type="presParOf" srcId="{A0A8EF09-3B84-4B4F-8232-B9E2CDE4E1EC}" destId="{E43EEE82-1B41-4C3D-9A79-751645FA11A1}" srcOrd="3" destOrd="0" presId="urn:microsoft.com/office/officeart/2018/2/layout/IconCircleList"/>
    <dgm:cxn modelId="{7D92F011-B486-41AE-BF86-A299064258C3}" type="presParOf" srcId="{9301914C-CA68-4B39-ADE8-797C9BA0E6C4}" destId="{90D37E06-27EC-490C-84D7-FAEB2142AD14}" srcOrd="5" destOrd="0" presId="urn:microsoft.com/office/officeart/2018/2/layout/IconCircleList"/>
    <dgm:cxn modelId="{715486D6-405D-41A4-AADD-3CFB06841AEE}" type="presParOf" srcId="{9301914C-CA68-4B39-ADE8-797C9BA0E6C4}" destId="{4CBAF5DC-736D-4F9E-AD4F-FC68F739958B}" srcOrd="6" destOrd="0" presId="urn:microsoft.com/office/officeart/2018/2/layout/IconCircleList"/>
    <dgm:cxn modelId="{92BA4641-E219-43C3-833F-09C0DF4A6A40}" type="presParOf" srcId="{4CBAF5DC-736D-4F9E-AD4F-FC68F739958B}" destId="{FCE301C2-3A45-4728-A19C-85927D4AEF54}" srcOrd="0" destOrd="0" presId="urn:microsoft.com/office/officeart/2018/2/layout/IconCircleList"/>
    <dgm:cxn modelId="{F1577FA9-59DB-4C66-A617-7CF04EEF17F0}" type="presParOf" srcId="{4CBAF5DC-736D-4F9E-AD4F-FC68F739958B}" destId="{228F71BA-7193-4ABB-B3D2-9983A8AE52A5}" srcOrd="1" destOrd="0" presId="urn:microsoft.com/office/officeart/2018/2/layout/IconCircleList"/>
    <dgm:cxn modelId="{3C30748F-40A9-4005-A019-7AD57C2D89D5}" type="presParOf" srcId="{4CBAF5DC-736D-4F9E-AD4F-FC68F739958B}" destId="{D61B5CAA-542F-450D-8465-D0B8CF85529F}" srcOrd="2" destOrd="0" presId="urn:microsoft.com/office/officeart/2018/2/layout/IconCircleList"/>
    <dgm:cxn modelId="{162F4812-DBBE-4503-BFEE-84F6215DD558}" type="presParOf" srcId="{4CBAF5DC-736D-4F9E-AD4F-FC68F739958B}" destId="{0675BA8F-7865-4C24-ACA4-0467CE3FF63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C9F869-FA3F-4182-AED9-B81D5A30FD0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C9672C8-2C2F-4345-921A-A5E3C5253F78}">
      <dgm:prSet/>
      <dgm:spPr/>
      <dgm:t>
        <a:bodyPr/>
        <a:lstStyle/>
        <a:p>
          <a:r>
            <a:rPr lang="en-US" dirty="0"/>
            <a:t>Examine potential &amp; strength of beliefs (i.e., prevalence)</a:t>
          </a:r>
        </a:p>
      </dgm:t>
    </dgm:pt>
    <dgm:pt modelId="{288EB73E-28F8-49D5-B92E-4CC731768317}" type="parTrans" cxnId="{F8D6EFE0-8244-4493-8793-D2CB8140B6B0}">
      <dgm:prSet/>
      <dgm:spPr/>
      <dgm:t>
        <a:bodyPr/>
        <a:lstStyle/>
        <a:p>
          <a:endParaRPr lang="en-US"/>
        </a:p>
      </dgm:t>
    </dgm:pt>
    <dgm:pt modelId="{B403D2C1-7DEF-4000-AF22-AC69E85BCDC9}" type="sibTrans" cxnId="{F8D6EFE0-8244-4493-8793-D2CB8140B6B0}">
      <dgm:prSet/>
      <dgm:spPr/>
      <dgm:t>
        <a:bodyPr/>
        <a:lstStyle/>
        <a:p>
          <a:endParaRPr lang="en-US"/>
        </a:p>
      </dgm:t>
    </dgm:pt>
    <dgm:pt modelId="{12CB2A20-334A-4D67-BC3F-2B01A673C0EC}">
      <dgm:prSet/>
      <dgm:spPr/>
      <dgm:t>
        <a:bodyPr/>
        <a:lstStyle/>
        <a:p>
          <a:r>
            <a:rPr lang="en-US" dirty="0"/>
            <a:t>Role in behaviors and actions on a societal level</a:t>
          </a:r>
        </a:p>
      </dgm:t>
    </dgm:pt>
    <dgm:pt modelId="{DDA7D138-FA1B-43CC-8DEF-644107C0174A}" type="parTrans" cxnId="{610168E6-764D-4776-8D6C-33795755D423}">
      <dgm:prSet/>
      <dgm:spPr/>
      <dgm:t>
        <a:bodyPr/>
        <a:lstStyle/>
        <a:p>
          <a:endParaRPr lang="en-US"/>
        </a:p>
      </dgm:t>
    </dgm:pt>
    <dgm:pt modelId="{4970AA37-C646-4F03-8CF9-474AEC4C1623}" type="sibTrans" cxnId="{610168E6-764D-4776-8D6C-33795755D423}">
      <dgm:prSet/>
      <dgm:spPr/>
      <dgm:t>
        <a:bodyPr/>
        <a:lstStyle/>
        <a:p>
          <a:endParaRPr lang="en-US"/>
        </a:p>
      </dgm:t>
    </dgm:pt>
    <dgm:pt modelId="{2404E883-FB96-4BB5-9E5F-A1E52EA84166}">
      <dgm:prSet/>
      <dgm:spPr/>
      <dgm:t>
        <a:bodyPr/>
        <a:lstStyle/>
        <a:p>
          <a:r>
            <a:rPr lang="en-US" dirty="0"/>
            <a:t>Best tools and strategies for accessing the problem</a:t>
          </a:r>
        </a:p>
      </dgm:t>
    </dgm:pt>
    <dgm:pt modelId="{09808D88-64AA-4877-8DE5-EE5236744857}" type="parTrans" cxnId="{82A661AF-33F1-45D7-8F8C-7E7F6B0D9019}">
      <dgm:prSet/>
      <dgm:spPr/>
      <dgm:t>
        <a:bodyPr/>
        <a:lstStyle/>
        <a:p>
          <a:endParaRPr lang="en-US"/>
        </a:p>
      </dgm:t>
    </dgm:pt>
    <dgm:pt modelId="{9EBACAA7-A555-465E-9923-19E672AC91CE}" type="sibTrans" cxnId="{82A661AF-33F1-45D7-8F8C-7E7F6B0D9019}">
      <dgm:prSet/>
      <dgm:spPr/>
      <dgm:t>
        <a:bodyPr/>
        <a:lstStyle/>
        <a:p>
          <a:endParaRPr lang="en-US"/>
        </a:p>
      </dgm:t>
    </dgm:pt>
    <dgm:pt modelId="{C7755673-2CB5-4086-9F4C-872681D9106F}">
      <dgm:prSet/>
      <dgm:spPr/>
      <dgm:t>
        <a:bodyPr/>
        <a:lstStyle/>
        <a:p>
          <a:endParaRPr lang="en-US" dirty="0"/>
        </a:p>
      </dgm:t>
    </dgm:pt>
    <dgm:pt modelId="{E46FDB2C-4DCD-4D95-85F3-79D1DBE77843}" type="parTrans" cxnId="{C32C6B88-66CC-474F-AC29-C54EEA9FBEBB}">
      <dgm:prSet/>
      <dgm:spPr/>
      <dgm:t>
        <a:bodyPr/>
        <a:lstStyle/>
        <a:p>
          <a:endParaRPr lang="en-US"/>
        </a:p>
      </dgm:t>
    </dgm:pt>
    <dgm:pt modelId="{A7754F7F-58B6-41A2-88B3-8A4F2359131D}" type="sibTrans" cxnId="{C32C6B88-66CC-474F-AC29-C54EEA9FBEBB}">
      <dgm:prSet/>
      <dgm:spPr/>
      <dgm:t>
        <a:bodyPr/>
        <a:lstStyle/>
        <a:p>
          <a:endParaRPr lang="en-US"/>
        </a:p>
      </dgm:t>
    </dgm:pt>
    <dgm:pt modelId="{3D6274E7-57B0-4D4E-9861-523392225FA7}" type="pres">
      <dgm:prSet presAssocID="{D8C9F869-FA3F-4182-AED9-B81D5A30FD0F}" presName="vert0" presStyleCnt="0">
        <dgm:presLayoutVars>
          <dgm:dir/>
          <dgm:animOne val="branch"/>
          <dgm:animLvl val="lvl"/>
        </dgm:presLayoutVars>
      </dgm:prSet>
      <dgm:spPr/>
    </dgm:pt>
    <dgm:pt modelId="{9CAA3A5D-7AED-3F48-B981-135B8B4A3ABE}" type="pres">
      <dgm:prSet presAssocID="{1C9672C8-2C2F-4345-921A-A5E3C5253F78}" presName="thickLine" presStyleLbl="alignNode1" presStyleIdx="0" presStyleCnt="4"/>
      <dgm:spPr/>
    </dgm:pt>
    <dgm:pt modelId="{CA156244-385A-314E-9E9D-47013A7C7B8F}" type="pres">
      <dgm:prSet presAssocID="{1C9672C8-2C2F-4345-921A-A5E3C5253F78}" presName="horz1" presStyleCnt="0"/>
      <dgm:spPr/>
    </dgm:pt>
    <dgm:pt modelId="{82CE1DFA-CDC6-8D42-BC17-12AE1F52E5C6}" type="pres">
      <dgm:prSet presAssocID="{1C9672C8-2C2F-4345-921A-A5E3C5253F78}" presName="tx1" presStyleLbl="revTx" presStyleIdx="0" presStyleCnt="4"/>
      <dgm:spPr/>
    </dgm:pt>
    <dgm:pt modelId="{E93419EB-27BB-8443-A31A-38CEBD3E2189}" type="pres">
      <dgm:prSet presAssocID="{1C9672C8-2C2F-4345-921A-A5E3C5253F78}" presName="vert1" presStyleCnt="0"/>
      <dgm:spPr/>
    </dgm:pt>
    <dgm:pt modelId="{1BACAD6C-9455-214B-AF35-E1124EA20DB0}" type="pres">
      <dgm:prSet presAssocID="{12CB2A20-334A-4D67-BC3F-2B01A673C0EC}" presName="thickLine" presStyleLbl="alignNode1" presStyleIdx="1" presStyleCnt="4"/>
      <dgm:spPr/>
    </dgm:pt>
    <dgm:pt modelId="{A7DFD104-4BAB-2A4A-BB4C-7E362339592E}" type="pres">
      <dgm:prSet presAssocID="{12CB2A20-334A-4D67-BC3F-2B01A673C0EC}" presName="horz1" presStyleCnt="0"/>
      <dgm:spPr/>
    </dgm:pt>
    <dgm:pt modelId="{9CEF48EC-E9D7-2E41-9EAD-B828531384A0}" type="pres">
      <dgm:prSet presAssocID="{12CB2A20-334A-4D67-BC3F-2B01A673C0EC}" presName="tx1" presStyleLbl="revTx" presStyleIdx="1" presStyleCnt="4"/>
      <dgm:spPr/>
    </dgm:pt>
    <dgm:pt modelId="{0BB8C457-04EB-7743-A91E-2DF69CBEB2A8}" type="pres">
      <dgm:prSet presAssocID="{12CB2A20-334A-4D67-BC3F-2B01A673C0EC}" presName="vert1" presStyleCnt="0"/>
      <dgm:spPr/>
    </dgm:pt>
    <dgm:pt modelId="{A9C10578-9214-854E-875E-BAD66FFAFB0E}" type="pres">
      <dgm:prSet presAssocID="{2404E883-FB96-4BB5-9E5F-A1E52EA84166}" presName="thickLine" presStyleLbl="alignNode1" presStyleIdx="2" presStyleCnt="4"/>
      <dgm:spPr/>
    </dgm:pt>
    <dgm:pt modelId="{7CB42622-1D2D-5C4A-BD31-C214D0AE4C06}" type="pres">
      <dgm:prSet presAssocID="{2404E883-FB96-4BB5-9E5F-A1E52EA84166}" presName="horz1" presStyleCnt="0"/>
      <dgm:spPr/>
    </dgm:pt>
    <dgm:pt modelId="{B45A7F3B-6A12-AD4E-98F4-7A5BA8F0F2D2}" type="pres">
      <dgm:prSet presAssocID="{2404E883-FB96-4BB5-9E5F-A1E52EA84166}" presName="tx1" presStyleLbl="revTx" presStyleIdx="2" presStyleCnt="4"/>
      <dgm:spPr/>
    </dgm:pt>
    <dgm:pt modelId="{6CB5A60E-C41D-0F46-9931-E6402471CBDD}" type="pres">
      <dgm:prSet presAssocID="{2404E883-FB96-4BB5-9E5F-A1E52EA84166}" presName="vert1" presStyleCnt="0"/>
      <dgm:spPr/>
    </dgm:pt>
    <dgm:pt modelId="{D33C8904-4E64-3C42-B31E-ADD9773BE49F}" type="pres">
      <dgm:prSet presAssocID="{C7755673-2CB5-4086-9F4C-872681D9106F}" presName="thickLine" presStyleLbl="alignNode1" presStyleIdx="3" presStyleCnt="4"/>
      <dgm:spPr/>
    </dgm:pt>
    <dgm:pt modelId="{3AA76ACF-07C1-8046-8E64-A7FAF3E8BCC4}" type="pres">
      <dgm:prSet presAssocID="{C7755673-2CB5-4086-9F4C-872681D9106F}" presName="horz1" presStyleCnt="0"/>
      <dgm:spPr/>
    </dgm:pt>
    <dgm:pt modelId="{C527C277-7427-7E46-80D5-6BF565D457BC}" type="pres">
      <dgm:prSet presAssocID="{C7755673-2CB5-4086-9F4C-872681D9106F}" presName="tx1" presStyleLbl="revTx" presStyleIdx="3" presStyleCnt="4"/>
      <dgm:spPr/>
    </dgm:pt>
    <dgm:pt modelId="{BCB665E2-AE39-FD47-BA01-02D803A01459}" type="pres">
      <dgm:prSet presAssocID="{C7755673-2CB5-4086-9F4C-872681D9106F}" presName="vert1" presStyleCnt="0"/>
      <dgm:spPr/>
    </dgm:pt>
  </dgm:ptLst>
  <dgm:cxnLst>
    <dgm:cxn modelId="{4F8ACC65-1E7B-2C49-B7A6-7BD42BFDC69E}" type="presOf" srcId="{D8C9F869-FA3F-4182-AED9-B81D5A30FD0F}" destId="{3D6274E7-57B0-4D4E-9861-523392225FA7}" srcOrd="0" destOrd="0" presId="urn:microsoft.com/office/officeart/2008/layout/LinedList"/>
    <dgm:cxn modelId="{15A82E6B-31E7-2942-95FE-F74CFCFCC9BD}" type="presOf" srcId="{12CB2A20-334A-4D67-BC3F-2B01A673C0EC}" destId="{9CEF48EC-E9D7-2E41-9EAD-B828531384A0}" srcOrd="0" destOrd="0" presId="urn:microsoft.com/office/officeart/2008/layout/LinedList"/>
    <dgm:cxn modelId="{C32C6B88-66CC-474F-AC29-C54EEA9FBEBB}" srcId="{D8C9F869-FA3F-4182-AED9-B81D5A30FD0F}" destId="{C7755673-2CB5-4086-9F4C-872681D9106F}" srcOrd="3" destOrd="0" parTransId="{E46FDB2C-4DCD-4D95-85F3-79D1DBE77843}" sibTransId="{A7754F7F-58B6-41A2-88B3-8A4F2359131D}"/>
    <dgm:cxn modelId="{DF2C60A0-DD15-2649-B9FF-13F5FD873AC6}" type="presOf" srcId="{2404E883-FB96-4BB5-9E5F-A1E52EA84166}" destId="{B45A7F3B-6A12-AD4E-98F4-7A5BA8F0F2D2}" srcOrd="0" destOrd="0" presId="urn:microsoft.com/office/officeart/2008/layout/LinedList"/>
    <dgm:cxn modelId="{3E4B53AD-3237-FD4C-A9F4-950AA894A9CA}" type="presOf" srcId="{1C9672C8-2C2F-4345-921A-A5E3C5253F78}" destId="{82CE1DFA-CDC6-8D42-BC17-12AE1F52E5C6}" srcOrd="0" destOrd="0" presId="urn:microsoft.com/office/officeart/2008/layout/LinedList"/>
    <dgm:cxn modelId="{82A661AF-33F1-45D7-8F8C-7E7F6B0D9019}" srcId="{D8C9F869-FA3F-4182-AED9-B81D5A30FD0F}" destId="{2404E883-FB96-4BB5-9E5F-A1E52EA84166}" srcOrd="2" destOrd="0" parTransId="{09808D88-64AA-4877-8DE5-EE5236744857}" sibTransId="{9EBACAA7-A555-465E-9923-19E672AC91CE}"/>
    <dgm:cxn modelId="{9A5CE9D6-ADD6-F84B-B8AD-B628288618C9}" type="presOf" srcId="{C7755673-2CB5-4086-9F4C-872681D9106F}" destId="{C527C277-7427-7E46-80D5-6BF565D457BC}" srcOrd="0" destOrd="0" presId="urn:microsoft.com/office/officeart/2008/layout/LinedList"/>
    <dgm:cxn modelId="{F8D6EFE0-8244-4493-8793-D2CB8140B6B0}" srcId="{D8C9F869-FA3F-4182-AED9-B81D5A30FD0F}" destId="{1C9672C8-2C2F-4345-921A-A5E3C5253F78}" srcOrd="0" destOrd="0" parTransId="{288EB73E-28F8-49D5-B92E-4CC731768317}" sibTransId="{B403D2C1-7DEF-4000-AF22-AC69E85BCDC9}"/>
    <dgm:cxn modelId="{610168E6-764D-4776-8D6C-33795755D423}" srcId="{D8C9F869-FA3F-4182-AED9-B81D5A30FD0F}" destId="{12CB2A20-334A-4D67-BC3F-2B01A673C0EC}" srcOrd="1" destOrd="0" parTransId="{DDA7D138-FA1B-43CC-8DEF-644107C0174A}" sibTransId="{4970AA37-C646-4F03-8CF9-474AEC4C1623}"/>
    <dgm:cxn modelId="{19B542DF-842C-0749-A728-169FD1258995}" type="presParOf" srcId="{3D6274E7-57B0-4D4E-9861-523392225FA7}" destId="{9CAA3A5D-7AED-3F48-B981-135B8B4A3ABE}" srcOrd="0" destOrd="0" presId="urn:microsoft.com/office/officeart/2008/layout/LinedList"/>
    <dgm:cxn modelId="{3D0FE988-5089-5745-9979-26FD711ACDE8}" type="presParOf" srcId="{3D6274E7-57B0-4D4E-9861-523392225FA7}" destId="{CA156244-385A-314E-9E9D-47013A7C7B8F}" srcOrd="1" destOrd="0" presId="urn:microsoft.com/office/officeart/2008/layout/LinedList"/>
    <dgm:cxn modelId="{516920CB-2F27-F946-80C3-F734F63F25D3}" type="presParOf" srcId="{CA156244-385A-314E-9E9D-47013A7C7B8F}" destId="{82CE1DFA-CDC6-8D42-BC17-12AE1F52E5C6}" srcOrd="0" destOrd="0" presId="urn:microsoft.com/office/officeart/2008/layout/LinedList"/>
    <dgm:cxn modelId="{625B161A-115C-E14C-ABC5-FFAB0AEDA753}" type="presParOf" srcId="{CA156244-385A-314E-9E9D-47013A7C7B8F}" destId="{E93419EB-27BB-8443-A31A-38CEBD3E2189}" srcOrd="1" destOrd="0" presId="urn:microsoft.com/office/officeart/2008/layout/LinedList"/>
    <dgm:cxn modelId="{01C5CEF7-284A-5F4E-A99D-B3975F04014B}" type="presParOf" srcId="{3D6274E7-57B0-4D4E-9861-523392225FA7}" destId="{1BACAD6C-9455-214B-AF35-E1124EA20DB0}" srcOrd="2" destOrd="0" presId="urn:microsoft.com/office/officeart/2008/layout/LinedList"/>
    <dgm:cxn modelId="{06063475-FC75-1045-9452-80F2519C0850}" type="presParOf" srcId="{3D6274E7-57B0-4D4E-9861-523392225FA7}" destId="{A7DFD104-4BAB-2A4A-BB4C-7E362339592E}" srcOrd="3" destOrd="0" presId="urn:microsoft.com/office/officeart/2008/layout/LinedList"/>
    <dgm:cxn modelId="{B8644D78-B602-D342-8819-25D39331F5BC}" type="presParOf" srcId="{A7DFD104-4BAB-2A4A-BB4C-7E362339592E}" destId="{9CEF48EC-E9D7-2E41-9EAD-B828531384A0}" srcOrd="0" destOrd="0" presId="urn:microsoft.com/office/officeart/2008/layout/LinedList"/>
    <dgm:cxn modelId="{04FE89CF-D1A4-5D48-92EB-9CA8C9139C6F}" type="presParOf" srcId="{A7DFD104-4BAB-2A4A-BB4C-7E362339592E}" destId="{0BB8C457-04EB-7743-A91E-2DF69CBEB2A8}" srcOrd="1" destOrd="0" presId="urn:microsoft.com/office/officeart/2008/layout/LinedList"/>
    <dgm:cxn modelId="{49CE6E7B-E81E-154A-B0A9-E134E28AAB34}" type="presParOf" srcId="{3D6274E7-57B0-4D4E-9861-523392225FA7}" destId="{A9C10578-9214-854E-875E-BAD66FFAFB0E}" srcOrd="4" destOrd="0" presId="urn:microsoft.com/office/officeart/2008/layout/LinedList"/>
    <dgm:cxn modelId="{EDE200AD-D916-7A40-9138-F1AB0C1EB76D}" type="presParOf" srcId="{3D6274E7-57B0-4D4E-9861-523392225FA7}" destId="{7CB42622-1D2D-5C4A-BD31-C214D0AE4C06}" srcOrd="5" destOrd="0" presId="urn:microsoft.com/office/officeart/2008/layout/LinedList"/>
    <dgm:cxn modelId="{D4192609-8418-A440-9480-1F789F70EE92}" type="presParOf" srcId="{7CB42622-1D2D-5C4A-BD31-C214D0AE4C06}" destId="{B45A7F3B-6A12-AD4E-98F4-7A5BA8F0F2D2}" srcOrd="0" destOrd="0" presId="urn:microsoft.com/office/officeart/2008/layout/LinedList"/>
    <dgm:cxn modelId="{C0A79FB2-35CE-B740-A7D3-E242A6F5107F}" type="presParOf" srcId="{7CB42622-1D2D-5C4A-BD31-C214D0AE4C06}" destId="{6CB5A60E-C41D-0F46-9931-E6402471CBDD}" srcOrd="1" destOrd="0" presId="urn:microsoft.com/office/officeart/2008/layout/LinedList"/>
    <dgm:cxn modelId="{81EAE14D-BB04-AA4C-B300-F3F55AFCC83D}" type="presParOf" srcId="{3D6274E7-57B0-4D4E-9861-523392225FA7}" destId="{D33C8904-4E64-3C42-B31E-ADD9773BE49F}" srcOrd="6" destOrd="0" presId="urn:microsoft.com/office/officeart/2008/layout/LinedList"/>
    <dgm:cxn modelId="{6AFAA1C9-7ADA-4C45-95D7-36890B376849}" type="presParOf" srcId="{3D6274E7-57B0-4D4E-9861-523392225FA7}" destId="{3AA76ACF-07C1-8046-8E64-A7FAF3E8BCC4}" srcOrd="7" destOrd="0" presId="urn:microsoft.com/office/officeart/2008/layout/LinedList"/>
    <dgm:cxn modelId="{2F7FDBFD-070B-A14B-829D-44138578B839}" type="presParOf" srcId="{3AA76ACF-07C1-8046-8E64-A7FAF3E8BCC4}" destId="{C527C277-7427-7E46-80D5-6BF565D457BC}" srcOrd="0" destOrd="0" presId="urn:microsoft.com/office/officeart/2008/layout/LinedList"/>
    <dgm:cxn modelId="{2FAA2522-6221-0247-A741-3F9B66BDDB9B}" type="presParOf" srcId="{3AA76ACF-07C1-8046-8E64-A7FAF3E8BCC4}" destId="{BCB665E2-AE39-FD47-BA01-02D803A0145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33E5FF-0E03-7243-8D79-6D387D8E201B}" type="doc">
      <dgm:prSet loTypeId="urn:microsoft.com/office/officeart/2005/8/layout/process1" loCatId="list" qsTypeId="urn:microsoft.com/office/officeart/2005/8/quickstyle/simple1" qsCatId="simple" csTypeId="urn:microsoft.com/office/officeart/2005/8/colors/colorful3" csCatId="colorful" phldr="1"/>
      <dgm:spPr/>
      <dgm:t>
        <a:bodyPr/>
        <a:lstStyle/>
        <a:p>
          <a:endParaRPr lang="en-US"/>
        </a:p>
      </dgm:t>
    </dgm:pt>
    <dgm:pt modelId="{D0956C6A-335A-4841-945B-889D3170FEFA}">
      <dgm:prSet custT="1"/>
      <dgm:spPr/>
      <dgm:t>
        <a:bodyPr/>
        <a:lstStyle/>
        <a:p>
          <a:r>
            <a:rPr lang="en-US" sz="2000" dirty="0"/>
            <a:t>Unmet information needs </a:t>
          </a:r>
        </a:p>
      </dgm:t>
    </dgm:pt>
    <dgm:pt modelId="{52D1324B-0BCB-7648-8AE8-D74011AE7810}" type="parTrans" cxnId="{8C3E158A-8EEC-5C48-9745-A67B6932E396}">
      <dgm:prSet/>
      <dgm:spPr/>
      <dgm:t>
        <a:bodyPr/>
        <a:lstStyle/>
        <a:p>
          <a:endParaRPr lang="en-US" sz="1600"/>
        </a:p>
      </dgm:t>
    </dgm:pt>
    <dgm:pt modelId="{18AF3F49-D753-AD4C-BF02-39844549568F}" type="sibTrans" cxnId="{8C3E158A-8EEC-5C48-9745-A67B6932E396}">
      <dgm:prSet custT="1"/>
      <dgm:spPr/>
      <dgm:t>
        <a:bodyPr/>
        <a:lstStyle/>
        <a:p>
          <a:endParaRPr lang="en-US" sz="2000"/>
        </a:p>
      </dgm:t>
    </dgm:pt>
    <dgm:pt modelId="{DA2AC96E-C10C-594E-B988-F1036817F5DA}">
      <dgm:prSet custT="1"/>
      <dgm:spPr>
        <a:solidFill>
          <a:schemeClr val="tx2">
            <a:lumMod val="90000"/>
            <a:lumOff val="10000"/>
          </a:schemeClr>
        </a:solidFill>
      </dgm:spPr>
      <dgm:t>
        <a:bodyPr/>
        <a:lstStyle/>
        <a:p>
          <a:r>
            <a:rPr lang="en-US" sz="2000" dirty="0"/>
            <a:t>Seek information where they are comfortable</a:t>
          </a:r>
        </a:p>
        <a:p>
          <a:r>
            <a:rPr lang="en-US" sz="2000" dirty="0"/>
            <a:t>May or may not provide accurate information</a:t>
          </a:r>
        </a:p>
      </dgm:t>
    </dgm:pt>
    <dgm:pt modelId="{E7DDB56F-1327-8A4B-9784-4F30A70F2353}" type="parTrans" cxnId="{19FF0BF0-45CC-EC4B-8AA2-80E94C731B5C}">
      <dgm:prSet/>
      <dgm:spPr/>
      <dgm:t>
        <a:bodyPr/>
        <a:lstStyle/>
        <a:p>
          <a:endParaRPr lang="en-US" sz="1600"/>
        </a:p>
      </dgm:t>
    </dgm:pt>
    <dgm:pt modelId="{F8E8A73F-48D1-C849-95EC-49787EC33CA1}" type="sibTrans" cxnId="{19FF0BF0-45CC-EC4B-8AA2-80E94C731B5C}">
      <dgm:prSet custT="1"/>
      <dgm:spPr>
        <a:solidFill>
          <a:srgbClr val="830000"/>
        </a:solidFill>
      </dgm:spPr>
      <dgm:t>
        <a:bodyPr/>
        <a:lstStyle/>
        <a:p>
          <a:endParaRPr lang="en-US" sz="2000"/>
        </a:p>
      </dgm:t>
    </dgm:pt>
    <dgm:pt modelId="{81B18337-2B5E-FD4D-B34E-72FEDED6D04D}">
      <dgm:prSet custT="1"/>
      <dgm:spPr>
        <a:solidFill>
          <a:srgbClr val="830000"/>
        </a:solidFill>
      </dgm:spPr>
      <dgm:t>
        <a:bodyPr/>
        <a:lstStyle/>
        <a:p>
          <a:r>
            <a:rPr lang="en-US" sz="2000" dirty="0"/>
            <a:t>Potentially vulnerable or resilient to misinformation</a:t>
          </a:r>
        </a:p>
      </dgm:t>
    </dgm:pt>
    <dgm:pt modelId="{B2C13B13-A120-984D-978A-C4B9F329EAE1}" type="parTrans" cxnId="{7C3AF309-763D-8A4C-95F7-FC3CF5A60EE2}">
      <dgm:prSet/>
      <dgm:spPr/>
      <dgm:t>
        <a:bodyPr/>
        <a:lstStyle/>
        <a:p>
          <a:endParaRPr lang="en-US" sz="1600"/>
        </a:p>
      </dgm:t>
    </dgm:pt>
    <dgm:pt modelId="{A1DD3454-7195-BE48-A004-15F50E0123CC}" type="sibTrans" cxnId="{7C3AF309-763D-8A4C-95F7-FC3CF5A60EE2}">
      <dgm:prSet/>
      <dgm:spPr/>
      <dgm:t>
        <a:bodyPr/>
        <a:lstStyle/>
        <a:p>
          <a:endParaRPr lang="en-US" sz="1600"/>
        </a:p>
      </dgm:t>
    </dgm:pt>
    <dgm:pt modelId="{85135119-AEB4-034F-9807-05471EA792DA}" type="pres">
      <dgm:prSet presAssocID="{4533E5FF-0E03-7243-8D79-6D387D8E201B}" presName="Name0" presStyleCnt="0">
        <dgm:presLayoutVars>
          <dgm:dir/>
          <dgm:resizeHandles val="exact"/>
        </dgm:presLayoutVars>
      </dgm:prSet>
      <dgm:spPr/>
    </dgm:pt>
    <dgm:pt modelId="{5874BC67-1E91-384E-8875-539E151D0331}" type="pres">
      <dgm:prSet presAssocID="{D0956C6A-335A-4841-945B-889D3170FEFA}" presName="node" presStyleLbl="node1" presStyleIdx="0" presStyleCnt="3" custScaleX="90320">
        <dgm:presLayoutVars>
          <dgm:bulletEnabled val="1"/>
        </dgm:presLayoutVars>
      </dgm:prSet>
      <dgm:spPr/>
    </dgm:pt>
    <dgm:pt modelId="{2A733B8E-6264-0D4D-84B0-7148F8F5B172}" type="pres">
      <dgm:prSet presAssocID="{18AF3F49-D753-AD4C-BF02-39844549568F}" presName="sibTrans" presStyleLbl="sibTrans2D1" presStyleIdx="0" presStyleCnt="2"/>
      <dgm:spPr/>
    </dgm:pt>
    <dgm:pt modelId="{50D250E6-379A-6946-AAEC-62FFB73AB138}" type="pres">
      <dgm:prSet presAssocID="{18AF3F49-D753-AD4C-BF02-39844549568F}" presName="connectorText" presStyleLbl="sibTrans2D1" presStyleIdx="0" presStyleCnt="2"/>
      <dgm:spPr/>
    </dgm:pt>
    <dgm:pt modelId="{EDB90110-374C-9647-A46C-8D4946655945}" type="pres">
      <dgm:prSet presAssocID="{DA2AC96E-C10C-594E-B988-F1036817F5DA}" presName="node" presStyleLbl="node1" presStyleIdx="1" presStyleCnt="3">
        <dgm:presLayoutVars>
          <dgm:bulletEnabled val="1"/>
        </dgm:presLayoutVars>
      </dgm:prSet>
      <dgm:spPr/>
    </dgm:pt>
    <dgm:pt modelId="{1E7F955F-266A-7547-8224-BDB87B4A70C9}" type="pres">
      <dgm:prSet presAssocID="{F8E8A73F-48D1-C849-95EC-49787EC33CA1}" presName="sibTrans" presStyleLbl="sibTrans2D1" presStyleIdx="1" presStyleCnt="2"/>
      <dgm:spPr/>
    </dgm:pt>
    <dgm:pt modelId="{897F9EC5-08C7-C54F-B4D5-A928D992671F}" type="pres">
      <dgm:prSet presAssocID="{F8E8A73F-48D1-C849-95EC-49787EC33CA1}" presName="connectorText" presStyleLbl="sibTrans2D1" presStyleIdx="1" presStyleCnt="2"/>
      <dgm:spPr/>
    </dgm:pt>
    <dgm:pt modelId="{687909C4-7D3B-5247-8FE1-BAC8B97368C9}" type="pres">
      <dgm:prSet presAssocID="{81B18337-2B5E-FD4D-B34E-72FEDED6D04D}" presName="node" presStyleLbl="node1" presStyleIdx="2" presStyleCnt="3" custScaleX="113547">
        <dgm:presLayoutVars>
          <dgm:bulletEnabled val="1"/>
        </dgm:presLayoutVars>
      </dgm:prSet>
      <dgm:spPr/>
    </dgm:pt>
  </dgm:ptLst>
  <dgm:cxnLst>
    <dgm:cxn modelId="{7C3AF309-763D-8A4C-95F7-FC3CF5A60EE2}" srcId="{4533E5FF-0E03-7243-8D79-6D387D8E201B}" destId="{81B18337-2B5E-FD4D-B34E-72FEDED6D04D}" srcOrd="2" destOrd="0" parTransId="{B2C13B13-A120-984D-978A-C4B9F329EAE1}" sibTransId="{A1DD3454-7195-BE48-A004-15F50E0123CC}"/>
    <dgm:cxn modelId="{91EB4910-580E-7B4B-95DD-AA0487945692}" type="presOf" srcId="{4533E5FF-0E03-7243-8D79-6D387D8E201B}" destId="{85135119-AEB4-034F-9807-05471EA792DA}" srcOrd="0" destOrd="0" presId="urn:microsoft.com/office/officeart/2005/8/layout/process1"/>
    <dgm:cxn modelId="{4111814C-072C-CF44-B25C-F124F50D50D0}" type="presOf" srcId="{18AF3F49-D753-AD4C-BF02-39844549568F}" destId="{2A733B8E-6264-0D4D-84B0-7148F8F5B172}" srcOrd="0" destOrd="0" presId="urn:microsoft.com/office/officeart/2005/8/layout/process1"/>
    <dgm:cxn modelId="{E979A55E-B1AA-BA46-90EB-AE725BEEA551}" type="presOf" srcId="{DA2AC96E-C10C-594E-B988-F1036817F5DA}" destId="{EDB90110-374C-9647-A46C-8D4946655945}" srcOrd="0" destOrd="0" presId="urn:microsoft.com/office/officeart/2005/8/layout/process1"/>
    <dgm:cxn modelId="{FBCDBF84-CC4D-1D45-BC72-632ABF0A30FD}" type="presOf" srcId="{D0956C6A-335A-4841-945B-889D3170FEFA}" destId="{5874BC67-1E91-384E-8875-539E151D0331}" srcOrd="0" destOrd="0" presId="urn:microsoft.com/office/officeart/2005/8/layout/process1"/>
    <dgm:cxn modelId="{8C3E158A-8EEC-5C48-9745-A67B6932E396}" srcId="{4533E5FF-0E03-7243-8D79-6D387D8E201B}" destId="{D0956C6A-335A-4841-945B-889D3170FEFA}" srcOrd="0" destOrd="0" parTransId="{52D1324B-0BCB-7648-8AE8-D74011AE7810}" sibTransId="{18AF3F49-D753-AD4C-BF02-39844549568F}"/>
    <dgm:cxn modelId="{7D26F39D-1636-AB49-84DC-9D7BB8FD85DE}" type="presOf" srcId="{18AF3F49-D753-AD4C-BF02-39844549568F}" destId="{50D250E6-379A-6946-AAEC-62FFB73AB138}" srcOrd="1" destOrd="0" presId="urn:microsoft.com/office/officeart/2005/8/layout/process1"/>
    <dgm:cxn modelId="{0A0BE9DE-3A86-3C4D-86C2-86077041188F}" type="presOf" srcId="{81B18337-2B5E-FD4D-B34E-72FEDED6D04D}" destId="{687909C4-7D3B-5247-8FE1-BAC8B97368C9}" srcOrd="0" destOrd="0" presId="urn:microsoft.com/office/officeart/2005/8/layout/process1"/>
    <dgm:cxn modelId="{1F8F0FE0-57F0-584A-B339-7FFBE8E07295}" type="presOf" srcId="{F8E8A73F-48D1-C849-95EC-49787EC33CA1}" destId="{897F9EC5-08C7-C54F-B4D5-A928D992671F}" srcOrd="1" destOrd="0" presId="urn:microsoft.com/office/officeart/2005/8/layout/process1"/>
    <dgm:cxn modelId="{19FF0BF0-45CC-EC4B-8AA2-80E94C731B5C}" srcId="{4533E5FF-0E03-7243-8D79-6D387D8E201B}" destId="{DA2AC96E-C10C-594E-B988-F1036817F5DA}" srcOrd="1" destOrd="0" parTransId="{E7DDB56F-1327-8A4B-9784-4F30A70F2353}" sibTransId="{F8E8A73F-48D1-C849-95EC-49787EC33CA1}"/>
    <dgm:cxn modelId="{36DD58F9-7482-944F-8419-8F67855D148E}" type="presOf" srcId="{F8E8A73F-48D1-C849-95EC-49787EC33CA1}" destId="{1E7F955F-266A-7547-8224-BDB87B4A70C9}" srcOrd="0" destOrd="0" presId="urn:microsoft.com/office/officeart/2005/8/layout/process1"/>
    <dgm:cxn modelId="{110B0D6F-9FAF-2B48-A71C-3F6598004913}" type="presParOf" srcId="{85135119-AEB4-034F-9807-05471EA792DA}" destId="{5874BC67-1E91-384E-8875-539E151D0331}" srcOrd="0" destOrd="0" presId="urn:microsoft.com/office/officeart/2005/8/layout/process1"/>
    <dgm:cxn modelId="{031A1B88-34E7-4E44-91A8-ED280A2C62CD}" type="presParOf" srcId="{85135119-AEB4-034F-9807-05471EA792DA}" destId="{2A733B8E-6264-0D4D-84B0-7148F8F5B172}" srcOrd="1" destOrd="0" presId="urn:microsoft.com/office/officeart/2005/8/layout/process1"/>
    <dgm:cxn modelId="{AB3FDD0A-FC8E-0545-8CE2-D1B5D856667C}" type="presParOf" srcId="{2A733B8E-6264-0D4D-84B0-7148F8F5B172}" destId="{50D250E6-379A-6946-AAEC-62FFB73AB138}" srcOrd="0" destOrd="0" presId="urn:microsoft.com/office/officeart/2005/8/layout/process1"/>
    <dgm:cxn modelId="{B540775A-C6E7-CC47-87E1-71D7D32B12D1}" type="presParOf" srcId="{85135119-AEB4-034F-9807-05471EA792DA}" destId="{EDB90110-374C-9647-A46C-8D4946655945}" srcOrd="2" destOrd="0" presId="urn:microsoft.com/office/officeart/2005/8/layout/process1"/>
    <dgm:cxn modelId="{D32D6C39-5262-FC48-BFE3-E030F857004E}" type="presParOf" srcId="{85135119-AEB4-034F-9807-05471EA792DA}" destId="{1E7F955F-266A-7547-8224-BDB87B4A70C9}" srcOrd="3" destOrd="0" presId="urn:microsoft.com/office/officeart/2005/8/layout/process1"/>
    <dgm:cxn modelId="{D7E6BF03-64B2-DE4C-9A2C-CF0121F7BE37}" type="presParOf" srcId="{1E7F955F-266A-7547-8224-BDB87B4A70C9}" destId="{897F9EC5-08C7-C54F-B4D5-A928D992671F}" srcOrd="0" destOrd="0" presId="urn:microsoft.com/office/officeart/2005/8/layout/process1"/>
    <dgm:cxn modelId="{174072EA-AD82-724E-947D-71BA0455A4F3}" type="presParOf" srcId="{85135119-AEB4-034F-9807-05471EA792DA}" destId="{687909C4-7D3B-5247-8FE1-BAC8B97368C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79E105-CCDE-6745-A4C4-97AA2A328AC9}" type="doc">
      <dgm:prSet loTypeId="urn:microsoft.com/office/officeart/2005/8/layout/venn3" loCatId="relationship" qsTypeId="urn:microsoft.com/office/officeart/2005/8/quickstyle/simple1" qsCatId="simple" csTypeId="urn:microsoft.com/office/officeart/2005/8/colors/colorful2" csCatId="colorful" phldr="1"/>
      <dgm:spPr/>
      <dgm:t>
        <a:bodyPr/>
        <a:lstStyle/>
        <a:p>
          <a:endParaRPr lang="en-US"/>
        </a:p>
      </dgm:t>
    </dgm:pt>
    <dgm:pt modelId="{E469D579-B458-854F-B32F-CD074864D6D5}">
      <dgm:prSet/>
      <dgm:spPr/>
      <dgm:t>
        <a:bodyPr/>
        <a:lstStyle/>
        <a:p>
          <a:pPr algn="ctr"/>
          <a:r>
            <a:rPr lang="en-US" b="1" i="0" dirty="0">
              <a:solidFill>
                <a:srgbClr val="285087"/>
              </a:solidFill>
            </a:rPr>
            <a:t>Patient and caregiver beliefs &amp; decision making</a:t>
          </a:r>
          <a:endParaRPr lang="en-US" b="1" dirty="0">
            <a:solidFill>
              <a:srgbClr val="285087"/>
            </a:solidFill>
          </a:endParaRPr>
        </a:p>
      </dgm:t>
    </dgm:pt>
    <dgm:pt modelId="{936672E2-6187-1D46-9245-8D68BA17543C}" type="parTrans" cxnId="{BE356943-8F74-2B44-AE7F-4A550A06DFD6}">
      <dgm:prSet/>
      <dgm:spPr/>
      <dgm:t>
        <a:bodyPr/>
        <a:lstStyle/>
        <a:p>
          <a:endParaRPr lang="en-US"/>
        </a:p>
      </dgm:t>
    </dgm:pt>
    <dgm:pt modelId="{664CB588-2A2A-8C45-AF91-AB369EC4D08A}" type="sibTrans" cxnId="{BE356943-8F74-2B44-AE7F-4A550A06DFD6}">
      <dgm:prSet/>
      <dgm:spPr/>
      <dgm:t>
        <a:bodyPr/>
        <a:lstStyle/>
        <a:p>
          <a:endParaRPr lang="en-US"/>
        </a:p>
      </dgm:t>
    </dgm:pt>
    <dgm:pt modelId="{501B3B43-4446-2147-8F44-70B1EFFF0340}">
      <dgm:prSet/>
      <dgm:spPr/>
      <dgm:t>
        <a:bodyPr/>
        <a:lstStyle/>
        <a:p>
          <a:pPr algn="ctr"/>
          <a:r>
            <a:rPr lang="en-US" b="1" dirty="0">
              <a:solidFill>
                <a:srgbClr val="285087"/>
              </a:solidFill>
            </a:rPr>
            <a:t>Treatment &amp; Medication Adherence</a:t>
          </a:r>
        </a:p>
      </dgm:t>
    </dgm:pt>
    <dgm:pt modelId="{FF8A29F6-3349-3B4F-935E-72B73A7E837B}" type="parTrans" cxnId="{24B42523-0704-DE4E-8D19-F2C38D9BB0D5}">
      <dgm:prSet/>
      <dgm:spPr/>
      <dgm:t>
        <a:bodyPr/>
        <a:lstStyle/>
        <a:p>
          <a:endParaRPr lang="en-US"/>
        </a:p>
      </dgm:t>
    </dgm:pt>
    <dgm:pt modelId="{0BC7EDFD-B2AD-BF4C-89BD-635AF71DAC5E}" type="sibTrans" cxnId="{24B42523-0704-DE4E-8D19-F2C38D9BB0D5}">
      <dgm:prSet/>
      <dgm:spPr/>
      <dgm:t>
        <a:bodyPr/>
        <a:lstStyle/>
        <a:p>
          <a:endParaRPr lang="en-US"/>
        </a:p>
      </dgm:t>
    </dgm:pt>
    <dgm:pt modelId="{67333C9E-EFBF-5A48-9CDF-C6BFAE705FC6}">
      <dgm:prSet/>
      <dgm:spPr/>
      <dgm:t>
        <a:bodyPr/>
        <a:lstStyle/>
        <a:p>
          <a:pPr algn="ctr"/>
          <a:r>
            <a:rPr lang="en-US" b="1" dirty="0">
              <a:solidFill>
                <a:srgbClr val="285087"/>
              </a:solidFill>
            </a:rPr>
            <a:t>Health &amp; Financial outcomes</a:t>
          </a:r>
        </a:p>
      </dgm:t>
    </dgm:pt>
    <dgm:pt modelId="{EC07E892-B0EE-EE40-AF98-37D704C86BFC}" type="parTrans" cxnId="{3692F96E-18FA-334E-A330-C9DB68D53A12}">
      <dgm:prSet/>
      <dgm:spPr/>
      <dgm:t>
        <a:bodyPr/>
        <a:lstStyle/>
        <a:p>
          <a:endParaRPr lang="en-US"/>
        </a:p>
      </dgm:t>
    </dgm:pt>
    <dgm:pt modelId="{6A24017E-BBDE-984A-BA57-3A2899358FA8}" type="sibTrans" cxnId="{3692F96E-18FA-334E-A330-C9DB68D53A12}">
      <dgm:prSet/>
      <dgm:spPr/>
      <dgm:t>
        <a:bodyPr/>
        <a:lstStyle/>
        <a:p>
          <a:endParaRPr lang="en-US"/>
        </a:p>
      </dgm:t>
    </dgm:pt>
    <dgm:pt modelId="{3423931B-9E76-5D44-83C5-9BBDC500DED9}">
      <dgm:prSet/>
      <dgm:spPr/>
      <dgm:t>
        <a:bodyPr/>
        <a:lstStyle/>
        <a:p>
          <a:pPr algn="ctr"/>
          <a:r>
            <a:rPr lang="en-US" b="1" i="0" dirty="0">
              <a:solidFill>
                <a:srgbClr val="285087"/>
              </a:solidFill>
            </a:rPr>
            <a:t>Addressing misinformation may increase survival by more than 5-fold among certain cancers</a:t>
          </a:r>
          <a:endParaRPr lang="en-US" b="1" dirty="0">
            <a:solidFill>
              <a:srgbClr val="285087"/>
            </a:solidFill>
          </a:endParaRPr>
        </a:p>
      </dgm:t>
    </dgm:pt>
    <dgm:pt modelId="{923C2E02-EF32-7B49-9F20-CADCC792C6E6}" type="parTrans" cxnId="{3F22D197-D618-1241-B168-3E20D54D34DD}">
      <dgm:prSet/>
      <dgm:spPr/>
      <dgm:t>
        <a:bodyPr/>
        <a:lstStyle/>
        <a:p>
          <a:endParaRPr lang="en-US"/>
        </a:p>
      </dgm:t>
    </dgm:pt>
    <dgm:pt modelId="{7063B386-B7D4-DF49-8D37-31AD7E9D8CC6}" type="sibTrans" cxnId="{3F22D197-D618-1241-B168-3E20D54D34DD}">
      <dgm:prSet/>
      <dgm:spPr/>
      <dgm:t>
        <a:bodyPr/>
        <a:lstStyle/>
        <a:p>
          <a:endParaRPr lang="en-US"/>
        </a:p>
      </dgm:t>
    </dgm:pt>
    <dgm:pt modelId="{69A23C8B-B4B1-AA4C-BCC7-9C3D4C366E6A}">
      <dgm:prSet/>
      <dgm:spPr/>
      <dgm:t>
        <a:bodyPr/>
        <a:lstStyle/>
        <a:p>
          <a:pPr algn="ctr"/>
          <a:r>
            <a:rPr lang="en-US" b="1" i="0" dirty="0">
              <a:solidFill>
                <a:srgbClr val="285087"/>
              </a:solidFill>
            </a:rPr>
            <a:t>470% increased risk of death if cancer patients forego evidence-based strategies in favor of unproven treatments</a:t>
          </a:r>
          <a:endParaRPr lang="en-US" b="1" dirty="0">
            <a:solidFill>
              <a:srgbClr val="285087"/>
            </a:solidFill>
          </a:endParaRPr>
        </a:p>
      </dgm:t>
    </dgm:pt>
    <dgm:pt modelId="{2C0F47A2-E594-4742-A1E6-A87C2B282236}" type="parTrans" cxnId="{D6371510-DD0C-544D-8A90-C7175966D5E4}">
      <dgm:prSet/>
      <dgm:spPr/>
      <dgm:t>
        <a:bodyPr/>
        <a:lstStyle/>
        <a:p>
          <a:endParaRPr lang="en-US"/>
        </a:p>
      </dgm:t>
    </dgm:pt>
    <dgm:pt modelId="{A84B53FA-9FB4-5343-8AD7-1D08322A18E9}" type="sibTrans" cxnId="{D6371510-DD0C-544D-8A90-C7175966D5E4}">
      <dgm:prSet/>
      <dgm:spPr/>
      <dgm:t>
        <a:bodyPr/>
        <a:lstStyle/>
        <a:p>
          <a:endParaRPr lang="en-US"/>
        </a:p>
      </dgm:t>
    </dgm:pt>
    <dgm:pt modelId="{0549C8B3-1677-1E4F-81E4-16711F74A191}">
      <dgm:prSet/>
      <dgm:spPr/>
      <dgm:t>
        <a:bodyPr/>
        <a:lstStyle/>
        <a:p>
          <a:pPr algn="ctr"/>
          <a:r>
            <a:rPr lang="en-US" b="1" i="0" dirty="0">
              <a:solidFill>
                <a:srgbClr val="285087"/>
              </a:solidFill>
            </a:rPr>
            <a:t>30-40% of social media articles have harmful misinformation for patients</a:t>
          </a:r>
          <a:endParaRPr lang="en-US" b="1" dirty="0">
            <a:solidFill>
              <a:srgbClr val="285087"/>
            </a:solidFill>
          </a:endParaRPr>
        </a:p>
      </dgm:t>
    </dgm:pt>
    <dgm:pt modelId="{403AEB60-6485-9348-A2BE-7FFD27D466CC}" type="parTrans" cxnId="{9ED2C6D0-D299-DD48-97C1-2A0D484A5B25}">
      <dgm:prSet/>
      <dgm:spPr/>
      <dgm:t>
        <a:bodyPr/>
        <a:lstStyle/>
        <a:p>
          <a:endParaRPr lang="en-US"/>
        </a:p>
      </dgm:t>
    </dgm:pt>
    <dgm:pt modelId="{CD762FA3-9412-0841-9299-86A484F52B9D}" type="sibTrans" cxnId="{9ED2C6D0-D299-DD48-97C1-2A0D484A5B25}">
      <dgm:prSet/>
      <dgm:spPr/>
      <dgm:t>
        <a:bodyPr/>
        <a:lstStyle/>
        <a:p>
          <a:endParaRPr lang="en-US"/>
        </a:p>
      </dgm:t>
    </dgm:pt>
    <dgm:pt modelId="{687B6FC3-4B27-F44A-90F1-B9AD81185F42}">
      <dgm:prSet/>
      <dgm:spPr/>
      <dgm:t>
        <a:bodyPr/>
        <a:lstStyle/>
        <a:p>
          <a:pPr algn="ctr"/>
          <a:r>
            <a:rPr lang="en-US" b="1" dirty="0">
              <a:solidFill>
                <a:srgbClr val="285087"/>
              </a:solidFill>
            </a:rPr>
            <a:t>Reduce financial hardship</a:t>
          </a:r>
        </a:p>
      </dgm:t>
    </dgm:pt>
    <dgm:pt modelId="{09AFB169-7403-C840-A120-DCEBD4FD2AC3}" type="parTrans" cxnId="{ED4EF59F-037B-BE41-A869-CF8B4049B33C}">
      <dgm:prSet/>
      <dgm:spPr/>
      <dgm:t>
        <a:bodyPr/>
        <a:lstStyle/>
        <a:p>
          <a:endParaRPr lang="en-US"/>
        </a:p>
      </dgm:t>
    </dgm:pt>
    <dgm:pt modelId="{B4FC42CD-97C5-124C-8A20-BB62FF0FF253}" type="sibTrans" cxnId="{ED4EF59F-037B-BE41-A869-CF8B4049B33C}">
      <dgm:prSet/>
      <dgm:spPr/>
      <dgm:t>
        <a:bodyPr/>
        <a:lstStyle/>
        <a:p>
          <a:endParaRPr lang="en-US"/>
        </a:p>
      </dgm:t>
    </dgm:pt>
    <dgm:pt modelId="{E77366D1-2719-324D-BE8D-74DA67562807}" type="pres">
      <dgm:prSet presAssocID="{DB79E105-CCDE-6745-A4C4-97AA2A328AC9}" presName="Name0" presStyleCnt="0">
        <dgm:presLayoutVars>
          <dgm:dir/>
          <dgm:resizeHandles val="exact"/>
        </dgm:presLayoutVars>
      </dgm:prSet>
      <dgm:spPr/>
    </dgm:pt>
    <dgm:pt modelId="{08BBFCF2-C887-D74F-9865-77D8D5E94DF2}" type="pres">
      <dgm:prSet presAssocID="{E469D579-B458-854F-B32F-CD074864D6D5}" presName="Name5" presStyleLbl="vennNode1" presStyleIdx="0" presStyleCnt="3">
        <dgm:presLayoutVars>
          <dgm:bulletEnabled val="1"/>
        </dgm:presLayoutVars>
      </dgm:prSet>
      <dgm:spPr/>
    </dgm:pt>
    <dgm:pt modelId="{5AE7729A-DC68-8445-903B-60E43A086BB3}" type="pres">
      <dgm:prSet presAssocID="{664CB588-2A2A-8C45-AF91-AB369EC4D08A}" presName="space" presStyleCnt="0"/>
      <dgm:spPr/>
    </dgm:pt>
    <dgm:pt modelId="{AC410B7E-BFB5-1B4B-840D-D7A64AACFE0E}" type="pres">
      <dgm:prSet presAssocID="{501B3B43-4446-2147-8F44-70B1EFFF0340}" presName="Name5" presStyleLbl="vennNode1" presStyleIdx="1" presStyleCnt="3">
        <dgm:presLayoutVars>
          <dgm:bulletEnabled val="1"/>
        </dgm:presLayoutVars>
      </dgm:prSet>
      <dgm:spPr/>
    </dgm:pt>
    <dgm:pt modelId="{635A15B6-C68D-664C-A6A0-F344C62FE6F4}" type="pres">
      <dgm:prSet presAssocID="{0BC7EDFD-B2AD-BF4C-89BD-635AF71DAC5E}" presName="space" presStyleCnt="0"/>
      <dgm:spPr/>
    </dgm:pt>
    <dgm:pt modelId="{9B3849BB-0EC8-0A47-9059-F3F2E8FF3841}" type="pres">
      <dgm:prSet presAssocID="{67333C9E-EFBF-5A48-9CDF-C6BFAE705FC6}" presName="Name5" presStyleLbl="vennNode1" presStyleIdx="2" presStyleCnt="3">
        <dgm:presLayoutVars>
          <dgm:bulletEnabled val="1"/>
        </dgm:presLayoutVars>
      </dgm:prSet>
      <dgm:spPr/>
    </dgm:pt>
  </dgm:ptLst>
  <dgm:cxnLst>
    <dgm:cxn modelId="{4F405000-E7FF-B34B-A336-AD9192460E08}" type="presOf" srcId="{501B3B43-4446-2147-8F44-70B1EFFF0340}" destId="{AC410B7E-BFB5-1B4B-840D-D7A64AACFE0E}" srcOrd="0" destOrd="0" presId="urn:microsoft.com/office/officeart/2005/8/layout/venn3"/>
    <dgm:cxn modelId="{D6371510-DD0C-544D-8A90-C7175966D5E4}" srcId="{501B3B43-4446-2147-8F44-70B1EFFF0340}" destId="{69A23C8B-B4B1-AA4C-BCC7-9C3D4C366E6A}" srcOrd="0" destOrd="0" parTransId="{2C0F47A2-E594-4742-A1E6-A87C2B282236}" sibTransId="{A84B53FA-9FB4-5343-8AD7-1D08322A18E9}"/>
    <dgm:cxn modelId="{7E97121B-ECD0-9047-8705-61995B3930B3}" type="presOf" srcId="{3423931B-9E76-5D44-83C5-9BBDC500DED9}" destId="{9B3849BB-0EC8-0A47-9059-F3F2E8FF3841}" srcOrd="0" destOrd="1" presId="urn:microsoft.com/office/officeart/2005/8/layout/venn3"/>
    <dgm:cxn modelId="{24B42523-0704-DE4E-8D19-F2C38D9BB0D5}" srcId="{DB79E105-CCDE-6745-A4C4-97AA2A328AC9}" destId="{501B3B43-4446-2147-8F44-70B1EFFF0340}" srcOrd="1" destOrd="0" parTransId="{FF8A29F6-3349-3B4F-935E-72B73A7E837B}" sibTransId="{0BC7EDFD-B2AD-BF4C-89BD-635AF71DAC5E}"/>
    <dgm:cxn modelId="{BE356943-8F74-2B44-AE7F-4A550A06DFD6}" srcId="{DB79E105-CCDE-6745-A4C4-97AA2A328AC9}" destId="{E469D579-B458-854F-B32F-CD074864D6D5}" srcOrd="0" destOrd="0" parTransId="{936672E2-6187-1D46-9245-8D68BA17543C}" sibTransId="{664CB588-2A2A-8C45-AF91-AB369EC4D08A}"/>
    <dgm:cxn modelId="{CAF6C76B-F401-B140-80D6-344008E2D7C6}" type="presOf" srcId="{E469D579-B458-854F-B32F-CD074864D6D5}" destId="{08BBFCF2-C887-D74F-9865-77D8D5E94DF2}" srcOrd="0" destOrd="0" presId="urn:microsoft.com/office/officeart/2005/8/layout/venn3"/>
    <dgm:cxn modelId="{3692F96E-18FA-334E-A330-C9DB68D53A12}" srcId="{DB79E105-CCDE-6745-A4C4-97AA2A328AC9}" destId="{67333C9E-EFBF-5A48-9CDF-C6BFAE705FC6}" srcOrd="2" destOrd="0" parTransId="{EC07E892-B0EE-EE40-AF98-37D704C86BFC}" sibTransId="{6A24017E-BBDE-984A-BA57-3A2899358FA8}"/>
    <dgm:cxn modelId="{90DB8A72-7335-324C-97C7-343FB744265B}" type="presOf" srcId="{DB79E105-CCDE-6745-A4C4-97AA2A328AC9}" destId="{E77366D1-2719-324D-BE8D-74DA67562807}" srcOrd="0" destOrd="0" presId="urn:microsoft.com/office/officeart/2005/8/layout/venn3"/>
    <dgm:cxn modelId="{1A535F76-A7EE-0F42-AF80-607CA104B793}" type="presOf" srcId="{69A23C8B-B4B1-AA4C-BCC7-9C3D4C366E6A}" destId="{AC410B7E-BFB5-1B4B-840D-D7A64AACFE0E}" srcOrd="0" destOrd="1" presId="urn:microsoft.com/office/officeart/2005/8/layout/venn3"/>
    <dgm:cxn modelId="{3F22D197-D618-1241-B168-3E20D54D34DD}" srcId="{67333C9E-EFBF-5A48-9CDF-C6BFAE705FC6}" destId="{3423931B-9E76-5D44-83C5-9BBDC500DED9}" srcOrd="0" destOrd="0" parTransId="{923C2E02-EF32-7B49-9F20-CADCC792C6E6}" sibTransId="{7063B386-B7D4-DF49-8D37-31AD7E9D8CC6}"/>
    <dgm:cxn modelId="{ED4EF59F-037B-BE41-A869-CF8B4049B33C}" srcId="{67333C9E-EFBF-5A48-9CDF-C6BFAE705FC6}" destId="{687B6FC3-4B27-F44A-90F1-B9AD81185F42}" srcOrd="1" destOrd="0" parTransId="{09AFB169-7403-C840-A120-DCEBD4FD2AC3}" sibTransId="{B4FC42CD-97C5-124C-8A20-BB62FF0FF253}"/>
    <dgm:cxn modelId="{9ED2C6D0-D299-DD48-97C1-2A0D484A5B25}" srcId="{E469D579-B458-854F-B32F-CD074864D6D5}" destId="{0549C8B3-1677-1E4F-81E4-16711F74A191}" srcOrd="0" destOrd="0" parTransId="{403AEB60-6485-9348-A2BE-7FFD27D466CC}" sibTransId="{CD762FA3-9412-0841-9299-86A484F52B9D}"/>
    <dgm:cxn modelId="{81EAF5D6-9E23-094C-9E45-4DAECD758618}" type="presOf" srcId="{687B6FC3-4B27-F44A-90F1-B9AD81185F42}" destId="{9B3849BB-0EC8-0A47-9059-F3F2E8FF3841}" srcOrd="0" destOrd="2" presId="urn:microsoft.com/office/officeart/2005/8/layout/venn3"/>
    <dgm:cxn modelId="{0B37C8EC-F296-1845-A6F7-01A9CBB2FE8D}" type="presOf" srcId="{0549C8B3-1677-1E4F-81E4-16711F74A191}" destId="{08BBFCF2-C887-D74F-9865-77D8D5E94DF2}" srcOrd="0" destOrd="1" presId="urn:microsoft.com/office/officeart/2005/8/layout/venn3"/>
    <dgm:cxn modelId="{2B7FC5F5-2BD2-FD41-AD49-D1E6838DD863}" type="presOf" srcId="{67333C9E-EFBF-5A48-9CDF-C6BFAE705FC6}" destId="{9B3849BB-0EC8-0A47-9059-F3F2E8FF3841}" srcOrd="0" destOrd="0" presId="urn:microsoft.com/office/officeart/2005/8/layout/venn3"/>
    <dgm:cxn modelId="{866E181C-AFC9-B84F-A28F-15C866568AD2}" type="presParOf" srcId="{E77366D1-2719-324D-BE8D-74DA67562807}" destId="{08BBFCF2-C887-D74F-9865-77D8D5E94DF2}" srcOrd="0" destOrd="0" presId="urn:microsoft.com/office/officeart/2005/8/layout/venn3"/>
    <dgm:cxn modelId="{86770246-56E0-D346-BC35-0B9B041D0583}" type="presParOf" srcId="{E77366D1-2719-324D-BE8D-74DA67562807}" destId="{5AE7729A-DC68-8445-903B-60E43A086BB3}" srcOrd="1" destOrd="0" presId="urn:microsoft.com/office/officeart/2005/8/layout/venn3"/>
    <dgm:cxn modelId="{0C045CBF-C105-DC48-90D5-698D8E6C7EF4}" type="presParOf" srcId="{E77366D1-2719-324D-BE8D-74DA67562807}" destId="{AC410B7E-BFB5-1B4B-840D-D7A64AACFE0E}" srcOrd="2" destOrd="0" presId="urn:microsoft.com/office/officeart/2005/8/layout/venn3"/>
    <dgm:cxn modelId="{A47D863F-031B-FF47-8F2B-97855662B92E}" type="presParOf" srcId="{E77366D1-2719-324D-BE8D-74DA67562807}" destId="{635A15B6-C68D-664C-A6A0-F344C62FE6F4}" srcOrd="3" destOrd="0" presId="urn:microsoft.com/office/officeart/2005/8/layout/venn3"/>
    <dgm:cxn modelId="{7F7339FC-9E16-9E4F-8091-A5361039E8E4}" type="presParOf" srcId="{E77366D1-2719-324D-BE8D-74DA67562807}" destId="{9B3849BB-0EC8-0A47-9059-F3F2E8FF3841}"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530460-7021-42C8-9793-61D4C5D3E587}"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8C616184-5687-411C-A8FD-907F7A0BAC4A}">
      <dgm:prSet/>
      <dgm:spPr/>
      <dgm:t>
        <a:bodyPr/>
        <a:lstStyle/>
        <a:p>
          <a:r>
            <a:rPr lang="en-US" dirty="0"/>
            <a:t>If they felt it was safe, participants acted upon information of questionable legitimacy from social media. </a:t>
          </a:r>
          <a:br>
            <a:rPr lang="en-US" dirty="0"/>
          </a:br>
          <a:endParaRPr lang="en-US" dirty="0"/>
        </a:p>
      </dgm:t>
    </dgm:pt>
    <dgm:pt modelId="{14564510-9B65-4A59-96F3-64AD0B61D775}" type="parTrans" cxnId="{CBA7F5FD-95D3-47BC-A28B-DAECBAD75713}">
      <dgm:prSet/>
      <dgm:spPr/>
      <dgm:t>
        <a:bodyPr/>
        <a:lstStyle/>
        <a:p>
          <a:endParaRPr lang="en-US"/>
        </a:p>
      </dgm:t>
    </dgm:pt>
    <dgm:pt modelId="{CBDB7137-B248-44E2-BFC2-6AA69A9E24BB}" type="sibTrans" cxnId="{CBA7F5FD-95D3-47BC-A28B-DAECBAD75713}">
      <dgm:prSet/>
      <dgm:spPr/>
      <dgm:t>
        <a:bodyPr/>
        <a:lstStyle/>
        <a:p>
          <a:endParaRPr lang="en-US"/>
        </a:p>
      </dgm:t>
    </dgm:pt>
    <dgm:pt modelId="{9C7CA0B4-49FB-4049-9134-FCB345ACD828}">
      <dgm:prSet/>
      <dgm:spPr/>
      <dgm:t>
        <a:bodyPr/>
        <a:lstStyle/>
        <a:p>
          <a:r>
            <a:rPr lang="en-US" dirty="0"/>
            <a:t>Negative cancer interactions prompted them to leave online support communities and led to relationship changes with their social networks. </a:t>
          </a:r>
        </a:p>
      </dgm:t>
    </dgm:pt>
    <dgm:pt modelId="{D8140E22-9841-44BA-BCAD-9303FD72DE8F}" type="parTrans" cxnId="{2A3128AF-A15E-4D45-AEC2-18FC1C2AE057}">
      <dgm:prSet/>
      <dgm:spPr/>
      <dgm:t>
        <a:bodyPr/>
        <a:lstStyle/>
        <a:p>
          <a:endParaRPr lang="en-US"/>
        </a:p>
      </dgm:t>
    </dgm:pt>
    <dgm:pt modelId="{EACA5B54-55B9-480E-9662-051FFF0591F3}" type="sibTrans" cxnId="{2A3128AF-A15E-4D45-AEC2-18FC1C2AE057}">
      <dgm:prSet/>
      <dgm:spPr/>
      <dgm:t>
        <a:bodyPr/>
        <a:lstStyle/>
        <a:p>
          <a:endParaRPr lang="en-US"/>
        </a:p>
      </dgm:t>
    </dgm:pt>
    <dgm:pt modelId="{77227599-B765-46BA-A4E6-344C461CFB4F}" type="pres">
      <dgm:prSet presAssocID="{2B530460-7021-42C8-9793-61D4C5D3E587}" presName="root" presStyleCnt="0">
        <dgm:presLayoutVars>
          <dgm:dir/>
          <dgm:resizeHandles val="exact"/>
        </dgm:presLayoutVars>
      </dgm:prSet>
      <dgm:spPr/>
    </dgm:pt>
    <dgm:pt modelId="{10C2DD93-EB51-45F8-988E-75EBDD8E06CF}" type="pres">
      <dgm:prSet presAssocID="{8C616184-5687-411C-A8FD-907F7A0BAC4A}" presName="compNode" presStyleCnt="0"/>
      <dgm:spPr/>
    </dgm:pt>
    <dgm:pt modelId="{780C4F34-4957-41F3-8D0C-EE2D79B8AE04}" type="pres">
      <dgm:prSet presAssocID="{8C616184-5687-411C-A8FD-907F7A0BAC4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2B1501CB-20FF-4411-B180-BE080257F0A5}" type="pres">
      <dgm:prSet presAssocID="{8C616184-5687-411C-A8FD-907F7A0BAC4A}" presName="spaceRect" presStyleCnt="0"/>
      <dgm:spPr/>
    </dgm:pt>
    <dgm:pt modelId="{A9548C7F-7D7C-4634-AB2B-4EFDACDB398F}" type="pres">
      <dgm:prSet presAssocID="{8C616184-5687-411C-A8FD-907F7A0BAC4A}" presName="textRect" presStyleLbl="revTx" presStyleIdx="0" presStyleCnt="2">
        <dgm:presLayoutVars>
          <dgm:chMax val="1"/>
          <dgm:chPref val="1"/>
        </dgm:presLayoutVars>
      </dgm:prSet>
      <dgm:spPr/>
    </dgm:pt>
    <dgm:pt modelId="{356599DE-F451-4BAB-9AF7-6D47ACB98930}" type="pres">
      <dgm:prSet presAssocID="{CBDB7137-B248-44E2-BFC2-6AA69A9E24BB}" presName="sibTrans" presStyleCnt="0"/>
      <dgm:spPr/>
    </dgm:pt>
    <dgm:pt modelId="{7991A048-F535-4CFE-B613-A5CE97ED32FA}" type="pres">
      <dgm:prSet presAssocID="{9C7CA0B4-49FB-4049-9134-FCB345ACD828}" presName="compNode" presStyleCnt="0"/>
      <dgm:spPr/>
    </dgm:pt>
    <dgm:pt modelId="{5D7F1A71-3878-4D2D-AE1C-76ADD0F86DE2}" type="pres">
      <dgm:prSet presAssocID="{9C7CA0B4-49FB-4049-9134-FCB345ACD82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19A7316A-33DD-4B3B-9E73-D5FEBFE915B1}" type="pres">
      <dgm:prSet presAssocID="{9C7CA0B4-49FB-4049-9134-FCB345ACD828}" presName="spaceRect" presStyleCnt="0"/>
      <dgm:spPr/>
    </dgm:pt>
    <dgm:pt modelId="{EBB30144-0E0A-4C82-989E-010C7F09D43E}" type="pres">
      <dgm:prSet presAssocID="{9C7CA0B4-49FB-4049-9134-FCB345ACD828}" presName="textRect" presStyleLbl="revTx" presStyleIdx="1" presStyleCnt="2">
        <dgm:presLayoutVars>
          <dgm:chMax val="1"/>
          <dgm:chPref val="1"/>
        </dgm:presLayoutVars>
      </dgm:prSet>
      <dgm:spPr/>
    </dgm:pt>
  </dgm:ptLst>
  <dgm:cxnLst>
    <dgm:cxn modelId="{F422BC09-EDD4-494A-8AE2-43EF34D00657}" type="presOf" srcId="{9C7CA0B4-49FB-4049-9134-FCB345ACD828}" destId="{EBB30144-0E0A-4C82-989E-010C7F09D43E}" srcOrd="0" destOrd="0" presId="urn:microsoft.com/office/officeart/2018/2/layout/IconLabelList"/>
    <dgm:cxn modelId="{1F7FD848-005A-4908-A163-508F0481F918}" type="presOf" srcId="{2B530460-7021-42C8-9793-61D4C5D3E587}" destId="{77227599-B765-46BA-A4E6-344C461CFB4F}" srcOrd="0" destOrd="0" presId="urn:microsoft.com/office/officeart/2018/2/layout/IconLabelList"/>
    <dgm:cxn modelId="{DE9C7D5E-21E3-4B6E-AA41-E7E89CDDB655}" type="presOf" srcId="{8C616184-5687-411C-A8FD-907F7A0BAC4A}" destId="{A9548C7F-7D7C-4634-AB2B-4EFDACDB398F}" srcOrd="0" destOrd="0" presId="urn:microsoft.com/office/officeart/2018/2/layout/IconLabelList"/>
    <dgm:cxn modelId="{2A3128AF-A15E-4D45-AEC2-18FC1C2AE057}" srcId="{2B530460-7021-42C8-9793-61D4C5D3E587}" destId="{9C7CA0B4-49FB-4049-9134-FCB345ACD828}" srcOrd="1" destOrd="0" parTransId="{D8140E22-9841-44BA-BCAD-9303FD72DE8F}" sibTransId="{EACA5B54-55B9-480E-9662-051FFF0591F3}"/>
    <dgm:cxn modelId="{CBA7F5FD-95D3-47BC-A28B-DAECBAD75713}" srcId="{2B530460-7021-42C8-9793-61D4C5D3E587}" destId="{8C616184-5687-411C-A8FD-907F7A0BAC4A}" srcOrd="0" destOrd="0" parTransId="{14564510-9B65-4A59-96F3-64AD0B61D775}" sibTransId="{CBDB7137-B248-44E2-BFC2-6AA69A9E24BB}"/>
    <dgm:cxn modelId="{4A7CF4BF-6326-476E-A0D0-001864451D22}" type="presParOf" srcId="{77227599-B765-46BA-A4E6-344C461CFB4F}" destId="{10C2DD93-EB51-45F8-988E-75EBDD8E06CF}" srcOrd="0" destOrd="0" presId="urn:microsoft.com/office/officeart/2018/2/layout/IconLabelList"/>
    <dgm:cxn modelId="{4C129F5D-12CD-4DA4-99A3-22D051AA78D8}" type="presParOf" srcId="{10C2DD93-EB51-45F8-988E-75EBDD8E06CF}" destId="{780C4F34-4957-41F3-8D0C-EE2D79B8AE04}" srcOrd="0" destOrd="0" presId="urn:microsoft.com/office/officeart/2018/2/layout/IconLabelList"/>
    <dgm:cxn modelId="{F6302264-6C5F-4184-A9CA-04269305D19A}" type="presParOf" srcId="{10C2DD93-EB51-45F8-988E-75EBDD8E06CF}" destId="{2B1501CB-20FF-4411-B180-BE080257F0A5}" srcOrd="1" destOrd="0" presId="urn:microsoft.com/office/officeart/2018/2/layout/IconLabelList"/>
    <dgm:cxn modelId="{16B4EAAE-F1C9-4483-949D-1C4585BC1E62}" type="presParOf" srcId="{10C2DD93-EB51-45F8-988E-75EBDD8E06CF}" destId="{A9548C7F-7D7C-4634-AB2B-4EFDACDB398F}" srcOrd="2" destOrd="0" presId="urn:microsoft.com/office/officeart/2018/2/layout/IconLabelList"/>
    <dgm:cxn modelId="{5444FE29-B82D-46A1-A10E-E2750D505B1A}" type="presParOf" srcId="{77227599-B765-46BA-A4E6-344C461CFB4F}" destId="{356599DE-F451-4BAB-9AF7-6D47ACB98930}" srcOrd="1" destOrd="0" presId="urn:microsoft.com/office/officeart/2018/2/layout/IconLabelList"/>
    <dgm:cxn modelId="{C9DCFF2A-D80C-4489-A88D-EFCC71ED303F}" type="presParOf" srcId="{77227599-B765-46BA-A4E6-344C461CFB4F}" destId="{7991A048-F535-4CFE-B613-A5CE97ED32FA}" srcOrd="2" destOrd="0" presId="urn:microsoft.com/office/officeart/2018/2/layout/IconLabelList"/>
    <dgm:cxn modelId="{26A9AC72-DCD4-4F7F-B692-23C0DF76E791}" type="presParOf" srcId="{7991A048-F535-4CFE-B613-A5CE97ED32FA}" destId="{5D7F1A71-3878-4D2D-AE1C-76ADD0F86DE2}" srcOrd="0" destOrd="0" presId="urn:microsoft.com/office/officeart/2018/2/layout/IconLabelList"/>
    <dgm:cxn modelId="{CFC507FF-AA84-48CD-8D09-5CDBD82D65A8}" type="presParOf" srcId="{7991A048-F535-4CFE-B613-A5CE97ED32FA}" destId="{19A7316A-33DD-4B3B-9E73-D5FEBFE915B1}" srcOrd="1" destOrd="0" presId="urn:microsoft.com/office/officeart/2018/2/layout/IconLabelList"/>
    <dgm:cxn modelId="{E07080AD-AA93-4B78-AFDF-174E53BBB2F8}" type="presParOf" srcId="{7991A048-F535-4CFE-B613-A5CE97ED32FA}" destId="{EBB30144-0E0A-4C82-989E-010C7F09D43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5C86B0-A15D-4BDC-8C7D-A8939830E127}"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FE507D8-53B7-40DE-AD19-C6573304E49C}">
      <dgm:prSet/>
      <dgm:spPr/>
      <dgm:t>
        <a:bodyPr/>
        <a:lstStyle/>
        <a:p>
          <a:pPr>
            <a:lnSpc>
              <a:spcPct val="100000"/>
            </a:lnSpc>
            <a:defRPr b="1"/>
          </a:pPr>
          <a:r>
            <a:rPr lang="en-US"/>
            <a:t>As social network members…</a:t>
          </a:r>
        </a:p>
      </dgm:t>
    </dgm:pt>
    <dgm:pt modelId="{FD73E456-B3D1-4F81-9836-D14056D5042E}" type="parTrans" cxnId="{B6C5B295-91A2-4ACA-BE59-8B6ABB6B38BD}">
      <dgm:prSet/>
      <dgm:spPr/>
      <dgm:t>
        <a:bodyPr/>
        <a:lstStyle/>
        <a:p>
          <a:endParaRPr lang="en-US"/>
        </a:p>
      </dgm:t>
    </dgm:pt>
    <dgm:pt modelId="{3F0FB244-8374-42AB-97D8-F7A5AF3137E9}" type="sibTrans" cxnId="{B6C5B295-91A2-4ACA-BE59-8B6ABB6B38BD}">
      <dgm:prSet/>
      <dgm:spPr/>
      <dgm:t>
        <a:bodyPr/>
        <a:lstStyle/>
        <a:p>
          <a:endParaRPr lang="en-US"/>
        </a:p>
      </dgm:t>
    </dgm:pt>
    <dgm:pt modelId="{5D840ED1-94FF-4567-9328-41DB7447853C}">
      <dgm:prSet/>
      <dgm:spPr/>
      <dgm:t>
        <a:bodyPr/>
        <a:lstStyle/>
        <a:p>
          <a:pPr>
            <a:lnSpc>
              <a:spcPct val="100000"/>
            </a:lnSpc>
          </a:pPr>
          <a:r>
            <a:rPr lang="en-US" dirty="0"/>
            <a:t>Cite credible information &amp; link to experts</a:t>
          </a:r>
        </a:p>
      </dgm:t>
    </dgm:pt>
    <dgm:pt modelId="{2B1AFC8A-47B1-410A-B858-E82286C59549}" type="parTrans" cxnId="{A5AAD917-1F4A-4272-AF85-F911CCC09849}">
      <dgm:prSet/>
      <dgm:spPr/>
      <dgm:t>
        <a:bodyPr/>
        <a:lstStyle/>
        <a:p>
          <a:endParaRPr lang="en-US"/>
        </a:p>
      </dgm:t>
    </dgm:pt>
    <dgm:pt modelId="{415B5A63-7251-4A8F-A2E9-B452DA37A397}" type="sibTrans" cxnId="{A5AAD917-1F4A-4272-AF85-F911CCC09849}">
      <dgm:prSet/>
      <dgm:spPr/>
      <dgm:t>
        <a:bodyPr/>
        <a:lstStyle/>
        <a:p>
          <a:endParaRPr lang="en-US"/>
        </a:p>
      </dgm:t>
    </dgm:pt>
    <dgm:pt modelId="{ABEDD82D-2899-4278-88CE-2CA71BA75852}">
      <dgm:prSet/>
      <dgm:spPr/>
      <dgm:t>
        <a:bodyPr/>
        <a:lstStyle/>
        <a:p>
          <a:pPr>
            <a:lnSpc>
              <a:spcPct val="100000"/>
            </a:lnSpc>
          </a:pPr>
          <a:r>
            <a:rPr lang="en-US" dirty="0"/>
            <a:t>Offer alternative explanations</a:t>
          </a:r>
        </a:p>
      </dgm:t>
    </dgm:pt>
    <dgm:pt modelId="{94E555FE-489A-4DA2-A22B-B70034A3FAC5}" type="parTrans" cxnId="{97F92316-0ADD-4388-878C-381FD7AE430E}">
      <dgm:prSet/>
      <dgm:spPr/>
      <dgm:t>
        <a:bodyPr/>
        <a:lstStyle/>
        <a:p>
          <a:endParaRPr lang="en-US"/>
        </a:p>
      </dgm:t>
    </dgm:pt>
    <dgm:pt modelId="{8FA3C4A2-13AE-4DFB-9179-1C6F4A2A9414}" type="sibTrans" cxnId="{97F92316-0ADD-4388-878C-381FD7AE430E}">
      <dgm:prSet/>
      <dgm:spPr/>
      <dgm:t>
        <a:bodyPr/>
        <a:lstStyle/>
        <a:p>
          <a:endParaRPr lang="en-US"/>
        </a:p>
      </dgm:t>
    </dgm:pt>
    <dgm:pt modelId="{99BCED71-10E4-4760-8F53-ABB1D3C6E27B}">
      <dgm:prSet/>
      <dgm:spPr/>
      <dgm:t>
        <a:bodyPr/>
        <a:lstStyle/>
        <a:p>
          <a:pPr>
            <a:lnSpc>
              <a:spcPct val="100000"/>
            </a:lnSpc>
          </a:pPr>
          <a:r>
            <a:rPr lang="en-US" dirty="0"/>
            <a:t>Reinforce through repetition</a:t>
          </a:r>
        </a:p>
      </dgm:t>
    </dgm:pt>
    <dgm:pt modelId="{E2521FC6-6E7E-4D72-B4E5-93FEC4A636BD}" type="parTrans" cxnId="{464BF4D1-0A3D-42B6-90D6-A8D5B09F554C}">
      <dgm:prSet/>
      <dgm:spPr/>
      <dgm:t>
        <a:bodyPr/>
        <a:lstStyle/>
        <a:p>
          <a:endParaRPr lang="en-US"/>
        </a:p>
      </dgm:t>
    </dgm:pt>
    <dgm:pt modelId="{1F2EE800-210A-4A47-9DAB-08AA0C8787D2}" type="sibTrans" cxnId="{464BF4D1-0A3D-42B6-90D6-A8D5B09F554C}">
      <dgm:prSet/>
      <dgm:spPr/>
      <dgm:t>
        <a:bodyPr/>
        <a:lstStyle/>
        <a:p>
          <a:endParaRPr lang="en-US"/>
        </a:p>
      </dgm:t>
    </dgm:pt>
    <dgm:pt modelId="{6F02F3CD-29C8-4F41-B9B9-B642211E1E2A}">
      <dgm:prSet/>
      <dgm:spPr/>
      <dgm:t>
        <a:bodyPr/>
        <a:lstStyle/>
        <a:p>
          <a:pPr>
            <a:lnSpc>
              <a:spcPct val="100000"/>
            </a:lnSpc>
          </a:pPr>
          <a:r>
            <a:rPr lang="en-US" dirty="0"/>
            <a:t>Be open-minded, accepting, and timely in response</a:t>
          </a:r>
        </a:p>
      </dgm:t>
    </dgm:pt>
    <dgm:pt modelId="{AC508BCA-D311-4267-B484-A25B56D9EB78}" type="parTrans" cxnId="{B4EBC8BF-8D32-4200-AEDD-9B3FEB6A19A9}">
      <dgm:prSet/>
      <dgm:spPr/>
      <dgm:t>
        <a:bodyPr/>
        <a:lstStyle/>
        <a:p>
          <a:endParaRPr lang="en-US"/>
        </a:p>
      </dgm:t>
    </dgm:pt>
    <dgm:pt modelId="{85659D4F-B68F-4395-996B-8247562B0AE7}" type="sibTrans" cxnId="{B4EBC8BF-8D32-4200-AEDD-9B3FEB6A19A9}">
      <dgm:prSet/>
      <dgm:spPr/>
      <dgm:t>
        <a:bodyPr/>
        <a:lstStyle/>
        <a:p>
          <a:endParaRPr lang="en-US"/>
        </a:p>
      </dgm:t>
    </dgm:pt>
    <dgm:pt modelId="{6244A9B8-6FAC-4AA1-BC11-182FE3D726AB}">
      <dgm:prSet/>
      <dgm:spPr/>
      <dgm:t>
        <a:bodyPr/>
        <a:lstStyle/>
        <a:p>
          <a:pPr>
            <a:lnSpc>
              <a:spcPct val="100000"/>
            </a:lnSpc>
          </a:pPr>
          <a:r>
            <a:rPr lang="en-US" dirty="0"/>
            <a:t>Foster expectations of fact checking</a:t>
          </a:r>
        </a:p>
      </dgm:t>
    </dgm:pt>
    <dgm:pt modelId="{9F014AF3-921D-4FF4-B33C-AD81E5E97067}" type="parTrans" cxnId="{C857C44B-196E-4BF3-A037-BFD72C42FC64}">
      <dgm:prSet/>
      <dgm:spPr/>
      <dgm:t>
        <a:bodyPr/>
        <a:lstStyle/>
        <a:p>
          <a:endParaRPr lang="en-US"/>
        </a:p>
      </dgm:t>
    </dgm:pt>
    <dgm:pt modelId="{3E9B9A76-D27A-44F2-B0A3-576EB117BE4E}" type="sibTrans" cxnId="{C857C44B-196E-4BF3-A037-BFD72C42FC64}">
      <dgm:prSet/>
      <dgm:spPr/>
      <dgm:t>
        <a:bodyPr/>
        <a:lstStyle/>
        <a:p>
          <a:endParaRPr lang="en-US"/>
        </a:p>
      </dgm:t>
    </dgm:pt>
    <dgm:pt modelId="{F04594DC-531C-4E49-8A38-D90D10FFBB5E}">
      <dgm:prSet/>
      <dgm:spPr/>
      <dgm:t>
        <a:bodyPr/>
        <a:lstStyle/>
        <a:p>
          <a:pPr>
            <a:lnSpc>
              <a:spcPct val="100000"/>
            </a:lnSpc>
            <a:defRPr b="1"/>
          </a:pPr>
          <a:r>
            <a:rPr lang="en-US" dirty="0"/>
            <a:t>As scientists….</a:t>
          </a:r>
        </a:p>
      </dgm:t>
    </dgm:pt>
    <dgm:pt modelId="{DA91376D-FA4A-4663-BF3F-16C7092473B2}" type="parTrans" cxnId="{B6512803-DC5A-42F2-86F3-15B13B5F50C7}">
      <dgm:prSet/>
      <dgm:spPr/>
      <dgm:t>
        <a:bodyPr/>
        <a:lstStyle/>
        <a:p>
          <a:endParaRPr lang="en-US"/>
        </a:p>
      </dgm:t>
    </dgm:pt>
    <dgm:pt modelId="{BF8A7A85-FD77-4F26-BA38-80B8388FFF78}" type="sibTrans" cxnId="{B6512803-DC5A-42F2-86F3-15B13B5F50C7}">
      <dgm:prSet/>
      <dgm:spPr/>
      <dgm:t>
        <a:bodyPr/>
        <a:lstStyle/>
        <a:p>
          <a:endParaRPr lang="en-US"/>
        </a:p>
      </dgm:t>
    </dgm:pt>
    <dgm:pt modelId="{0F8845B8-6C36-4010-858C-30D36D083C68}">
      <dgm:prSet/>
      <dgm:spPr/>
      <dgm:t>
        <a:bodyPr/>
        <a:lstStyle/>
        <a:p>
          <a:pPr>
            <a:lnSpc>
              <a:spcPct val="100000"/>
            </a:lnSpc>
          </a:pPr>
          <a:r>
            <a:rPr lang="en-US" dirty="0"/>
            <a:t>Careful dissemination </a:t>
          </a:r>
        </a:p>
      </dgm:t>
    </dgm:pt>
    <dgm:pt modelId="{B9CA2173-38A3-4CBA-9CD7-6539A9A42178}" type="parTrans" cxnId="{B7C5D7FD-3A58-49EB-9AD7-2BE4664B6013}">
      <dgm:prSet/>
      <dgm:spPr/>
      <dgm:t>
        <a:bodyPr/>
        <a:lstStyle/>
        <a:p>
          <a:endParaRPr lang="en-US"/>
        </a:p>
      </dgm:t>
    </dgm:pt>
    <dgm:pt modelId="{F5663F1A-E52D-4493-B553-082185FEC692}" type="sibTrans" cxnId="{B7C5D7FD-3A58-49EB-9AD7-2BE4664B6013}">
      <dgm:prSet/>
      <dgm:spPr/>
      <dgm:t>
        <a:bodyPr/>
        <a:lstStyle/>
        <a:p>
          <a:endParaRPr lang="en-US"/>
        </a:p>
      </dgm:t>
    </dgm:pt>
    <dgm:pt modelId="{588C9915-AD91-44A6-B482-DA4F27E9A52A}">
      <dgm:prSet/>
      <dgm:spPr/>
      <dgm:t>
        <a:bodyPr/>
        <a:lstStyle/>
        <a:p>
          <a:pPr>
            <a:lnSpc>
              <a:spcPct val="100000"/>
            </a:lnSpc>
          </a:pPr>
          <a:r>
            <a:rPr lang="en-US" dirty="0"/>
            <a:t>Partner with influencers</a:t>
          </a:r>
        </a:p>
        <a:p>
          <a:pPr>
            <a:lnSpc>
              <a:spcPct val="100000"/>
            </a:lnSpc>
          </a:pPr>
          <a:r>
            <a:rPr lang="en-US" dirty="0"/>
            <a:t>Be a critical early adopter</a:t>
          </a:r>
        </a:p>
      </dgm:t>
    </dgm:pt>
    <dgm:pt modelId="{E7D65EEA-3047-461E-B3B8-DBF2F155598D}" type="parTrans" cxnId="{81C44040-C8D0-42D2-9E49-A1C6027450D0}">
      <dgm:prSet/>
      <dgm:spPr/>
      <dgm:t>
        <a:bodyPr/>
        <a:lstStyle/>
        <a:p>
          <a:endParaRPr lang="en-US"/>
        </a:p>
      </dgm:t>
    </dgm:pt>
    <dgm:pt modelId="{C57146C7-CF1E-4C66-956B-1F04AB2B63AE}" type="sibTrans" cxnId="{81C44040-C8D0-42D2-9E49-A1C6027450D0}">
      <dgm:prSet/>
      <dgm:spPr/>
      <dgm:t>
        <a:bodyPr/>
        <a:lstStyle/>
        <a:p>
          <a:endParaRPr lang="en-US"/>
        </a:p>
      </dgm:t>
    </dgm:pt>
    <dgm:pt modelId="{2A7DAF22-DEFD-4118-9509-1CE954835D79}">
      <dgm:prSet/>
      <dgm:spPr/>
      <dgm:t>
        <a:bodyPr/>
        <a:lstStyle/>
        <a:p>
          <a:pPr>
            <a:lnSpc>
              <a:spcPct val="100000"/>
            </a:lnSpc>
            <a:defRPr b="1"/>
          </a:pPr>
          <a:r>
            <a:rPr lang="en-US" dirty="0"/>
            <a:t>In research…</a:t>
          </a:r>
        </a:p>
      </dgm:t>
    </dgm:pt>
    <dgm:pt modelId="{CAC6448C-BE50-46D8-92E2-95B9F436349C}" type="parTrans" cxnId="{2E3044E4-4EA6-4919-B00E-44AAB9087101}">
      <dgm:prSet/>
      <dgm:spPr/>
      <dgm:t>
        <a:bodyPr/>
        <a:lstStyle/>
        <a:p>
          <a:endParaRPr lang="en-US"/>
        </a:p>
      </dgm:t>
    </dgm:pt>
    <dgm:pt modelId="{344F215C-D06C-4010-92BB-ACEE8F453B06}" type="sibTrans" cxnId="{2E3044E4-4EA6-4919-B00E-44AAB9087101}">
      <dgm:prSet/>
      <dgm:spPr/>
      <dgm:t>
        <a:bodyPr/>
        <a:lstStyle/>
        <a:p>
          <a:endParaRPr lang="en-US"/>
        </a:p>
      </dgm:t>
    </dgm:pt>
    <dgm:pt modelId="{4C488499-D12A-49B2-A369-E49C1ECF9516}">
      <dgm:prSet/>
      <dgm:spPr/>
      <dgm:t>
        <a:bodyPr/>
        <a:lstStyle/>
        <a:p>
          <a:pPr>
            <a:lnSpc>
              <a:spcPct val="100000"/>
            </a:lnSpc>
          </a:pPr>
          <a:r>
            <a:rPr lang="en-US" dirty="0"/>
            <a:t>Discuss strategies of misinformation curators &amp; their financial incentives</a:t>
          </a:r>
        </a:p>
      </dgm:t>
    </dgm:pt>
    <dgm:pt modelId="{E2CF93E1-455F-4CB2-99B7-5DBE599DBD89}" type="parTrans" cxnId="{17AA082D-787E-4097-9393-B814F81A347E}">
      <dgm:prSet/>
      <dgm:spPr/>
      <dgm:t>
        <a:bodyPr/>
        <a:lstStyle/>
        <a:p>
          <a:endParaRPr lang="en-US"/>
        </a:p>
      </dgm:t>
    </dgm:pt>
    <dgm:pt modelId="{4721A6FE-58EB-4682-8C1D-B50EAF16270A}" type="sibTrans" cxnId="{17AA082D-787E-4097-9393-B814F81A347E}">
      <dgm:prSet/>
      <dgm:spPr/>
      <dgm:t>
        <a:bodyPr/>
        <a:lstStyle/>
        <a:p>
          <a:endParaRPr lang="en-US"/>
        </a:p>
      </dgm:t>
    </dgm:pt>
    <dgm:pt modelId="{F66BF7A7-CCB0-48DB-878A-105D46B49922}">
      <dgm:prSet/>
      <dgm:spPr/>
      <dgm:t>
        <a:bodyPr/>
        <a:lstStyle/>
        <a:p>
          <a:pPr>
            <a:lnSpc>
              <a:spcPct val="100000"/>
            </a:lnSpc>
          </a:pPr>
          <a:r>
            <a:rPr lang="en-US" dirty="0"/>
            <a:t>Recommend high quality, self-led information sources</a:t>
          </a:r>
        </a:p>
      </dgm:t>
    </dgm:pt>
    <dgm:pt modelId="{8CB03770-F074-44C0-B5AD-EBC233BA69E6}" type="parTrans" cxnId="{15DCA4C0-4745-4175-BD99-22C92BA113E6}">
      <dgm:prSet/>
      <dgm:spPr/>
      <dgm:t>
        <a:bodyPr/>
        <a:lstStyle/>
        <a:p>
          <a:endParaRPr lang="en-US"/>
        </a:p>
      </dgm:t>
    </dgm:pt>
    <dgm:pt modelId="{40916F6C-52D2-48EC-9A4A-F62F2CA79D6B}" type="sibTrans" cxnId="{15DCA4C0-4745-4175-BD99-22C92BA113E6}">
      <dgm:prSet/>
      <dgm:spPr/>
      <dgm:t>
        <a:bodyPr/>
        <a:lstStyle/>
        <a:p>
          <a:endParaRPr lang="en-US"/>
        </a:p>
      </dgm:t>
    </dgm:pt>
    <dgm:pt modelId="{DB9030DF-0B3B-43BE-8A57-1997124C0039}">
      <dgm:prSet/>
      <dgm:spPr/>
      <dgm:t>
        <a:bodyPr/>
        <a:lstStyle/>
        <a:p>
          <a:pPr>
            <a:lnSpc>
              <a:spcPct val="100000"/>
            </a:lnSpc>
          </a:pPr>
          <a:r>
            <a:rPr lang="en-US" dirty="0"/>
            <a:t>Refer to high quality community resources</a:t>
          </a:r>
        </a:p>
      </dgm:t>
    </dgm:pt>
    <dgm:pt modelId="{38950583-D8B6-48C9-ABDA-B5916528C28E}" type="parTrans" cxnId="{12CF50EB-7582-4E7D-85D4-7A0DC049E88A}">
      <dgm:prSet/>
      <dgm:spPr/>
      <dgm:t>
        <a:bodyPr/>
        <a:lstStyle/>
        <a:p>
          <a:endParaRPr lang="en-US"/>
        </a:p>
      </dgm:t>
    </dgm:pt>
    <dgm:pt modelId="{107A5BB9-6F14-4046-94AF-9AB9951ED89C}" type="sibTrans" cxnId="{12CF50EB-7582-4E7D-85D4-7A0DC049E88A}">
      <dgm:prSet/>
      <dgm:spPr/>
      <dgm:t>
        <a:bodyPr/>
        <a:lstStyle/>
        <a:p>
          <a:endParaRPr lang="en-US"/>
        </a:p>
      </dgm:t>
    </dgm:pt>
    <dgm:pt modelId="{93EBDE08-30A6-4CF8-9915-A4431DC113E6}" type="pres">
      <dgm:prSet presAssocID="{EA5C86B0-A15D-4BDC-8C7D-A8939830E127}" presName="root" presStyleCnt="0">
        <dgm:presLayoutVars>
          <dgm:dir/>
          <dgm:resizeHandles val="exact"/>
        </dgm:presLayoutVars>
      </dgm:prSet>
      <dgm:spPr/>
    </dgm:pt>
    <dgm:pt modelId="{3059753A-96DD-4620-817B-94EFB59B0531}" type="pres">
      <dgm:prSet presAssocID="{4FE507D8-53B7-40DE-AD19-C6573304E49C}" presName="compNode" presStyleCnt="0"/>
      <dgm:spPr/>
    </dgm:pt>
    <dgm:pt modelId="{02945093-D9ED-4985-9D7C-CBC4D56895FD}" type="pres">
      <dgm:prSet presAssocID="{4FE507D8-53B7-40DE-AD19-C6573304E49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ard Room"/>
        </a:ext>
      </dgm:extLst>
    </dgm:pt>
    <dgm:pt modelId="{7F66B03A-7403-4C99-B1A0-31999F1D371F}" type="pres">
      <dgm:prSet presAssocID="{4FE507D8-53B7-40DE-AD19-C6573304E49C}" presName="iconSpace" presStyleCnt="0"/>
      <dgm:spPr/>
    </dgm:pt>
    <dgm:pt modelId="{C20C5CC3-5298-44E8-AF0F-336A208E9DAD}" type="pres">
      <dgm:prSet presAssocID="{4FE507D8-53B7-40DE-AD19-C6573304E49C}" presName="parTx" presStyleLbl="revTx" presStyleIdx="0" presStyleCnt="6">
        <dgm:presLayoutVars>
          <dgm:chMax val="0"/>
          <dgm:chPref val="0"/>
        </dgm:presLayoutVars>
      </dgm:prSet>
      <dgm:spPr/>
    </dgm:pt>
    <dgm:pt modelId="{24EE5E78-1F1B-4E06-AB0F-5C1BC3F658B3}" type="pres">
      <dgm:prSet presAssocID="{4FE507D8-53B7-40DE-AD19-C6573304E49C}" presName="txSpace" presStyleCnt="0"/>
      <dgm:spPr/>
    </dgm:pt>
    <dgm:pt modelId="{D8BA0BC2-2B0D-4F6A-BEAA-2741C2BC9BCA}" type="pres">
      <dgm:prSet presAssocID="{4FE507D8-53B7-40DE-AD19-C6573304E49C}" presName="desTx" presStyleLbl="revTx" presStyleIdx="1" presStyleCnt="6">
        <dgm:presLayoutVars/>
      </dgm:prSet>
      <dgm:spPr/>
    </dgm:pt>
    <dgm:pt modelId="{45388D54-F42D-4839-B445-A8045C1AF950}" type="pres">
      <dgm:prSet presAssocID="{3F0FB244-8374-42AB-97D8-F7A5AF3137E9}" presName="sibTrans" presStyleCnt="0"/>
      <dgm:spPr/>
    </dgm:pt>
    <dgm:pt modelId="{44B95BEF-A839-475B-9B0B-546312F6D806}" type="pres">
      <dgm:prSet presAssocID="{F04594DC-531C-4E49-8A38-D90D10FFBB5E}" presName="compNode" presStyleCnt="0"/>
      <dgm:spPr/>
    </dgm:pt>
    <dgm:pt modelId="{556CF941-8726-4ABF-8439-99D0E11D76CF}" type="pres">
      <dgm:prSet presAssocID="{F04594DC-531C-4E49-8A38-D90D10FFBB5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0034F3ED-DC80-4425-80E5-E07BDF9411E3}" type="pres">
      <dgm:prSet presAssocID="{F04594DC-531C-4E49-8A38-D90D10FFBB5E}" presName="iconSpace" presStyleCnt="0"/>
      <dgm:spPr/>
    </dgm:pt>
    <dgm:pt modelId="{BB5B1DAA-1DB9-4630-A2EE-871146602071}" type="pres">
      <dgm:prSet presAssocID="{F04594DC-531C-4E49-8A38-D90D10FFBB5E}" presName="parTx" presStyleLbl="revTx" presStyleIdx="2" presStyleCnt="6">
        <dgm:presLayoutVars>
          <dgm:chMax val="0"/>
          <dgm:chPref val="0"/>
        </dgm:presLayoutVars>
      </dgm:prSet>
      <dgm:spPr/>
    </dgm:pt>
    <dgm:pt modelId="{B3DA3F2B-8E41-4853-AC23-07BD46FF4E58}" type="pres">
      <dgm:prSet presAssocID="{F04594DC-531C-4E49-8A38-D90D10FFBB5E}" presName="txSpace" presStyleCnt="0"/>
      <dgm:spPr/>
    </dgm:pt>
    <dgm:pt modelId="{655C2CC4-4918-4391-8ABD-900DA5D2240E}" type="pres">
      <dgm:prSet presAssocID="{F04594DC-531C-4E49-8A38-D90D10FFBB5E}" presName="desTx" presStyleLbl="revTx" presStyleIdx="3" presStyleCnt="6">
        <dgm:presLayoutVars/>
      </dgm:prSet>
      <dgm:spPr/>
    </dgm:pt>
    <dgm:pt modelId="{C211ADEF-51EB-440E-A885-D6193452706C}" type="pres">
      <dgm:prSet presAssocID="{BF8A7A85-FD77-4F26-BA38-80B8388FFF78}" presName="sibTrans" presStyleCnt="0"/>
      <dgm:spPr/>
    </dgm:pt>
    <dgm:pt modelId="{E79277B0-834D-480D-A637-29EDB055FF5B}" type="pres">
      <dgm:prSet presAssocID="{2A7DAF22-DEFD-4118-9509-1CE954835D79}" presName="compNode" presStyleCnt="0"/>
      <dgm:spPr/>
    </dgm:pt>
    <dgm:pt modelId="{836FCEA9-7DEA-4039-861C-78EB8E249374}" type="pres">
      <dgm:prSet presAssocID="{2A7DAF22-DEFD-4118-9509-1CE954835D7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99C7B49E-6441-4800-AAD9-964FCB9277A8}" type="pres">
      <dgm:prSet presAssocID="{2A7DAF22-DEFD-4118-9509-1CE954835D79}" presName="iconSpace" presStyleCnt="0"/>
      <dgm:spPr/>
    </dgm:pt>
    <dgm:pt modelId="{7A71C565-46DB-4158-9D6A-D063D4FFE5EA}" type="pres">
      <dgm:prSet presAssocID="{2A7DAF22-DEFD-4118-9509-1CE954835D79}" presName="parTx" presStyleLbl="revTx" presStyleIdx="4" presStyleCnt="6">
        <dgm:presLayoutVars>
          <dgm:chMax val="0"/>
          <dgm:chPref val="0"/>
        </dgm:presLayoutVars>
      </dgm:prSet>
      <dgm:spPr/>
    </dgm:pt>
    <dgm:pt modelId="{132C02B5-103E-4DFA-8BF6-2BD4A418D4CF}" type="pres">
      <dgm:prSet presAssocID="{2A7DAF22-DEFD-4118-9509-1CE954835D79}" presName="txSpace" presStyleCnt="0"/>
      <dgm:spPr/>
    </dgm:pt>
    <dgm:pt modelId="{1E8F3893-E46B-413F-84F3-82A072082EDF}" type="pres">
      <dgm:prSet presAssocID="{2A7DAF22-DEFD-4118-9509-1CE954835D79}" presName="desTx" presStyleLbl="revTx" presStyleIdx="5" presStyleCnt="6">
        <dgm:presLayoutVars/>
      </dgm:prSet>
      <dgm:spPr/>
    </dgm:pt>
  </dgm:ptLst>
  <dgm:cxnLst>
    <dgm:cxn modelId="{B6512803-DC5A-42F2-86F3-15B13B5F50C7}" srcId="{EA5C86B0-A15D-4BDC-8C7D-A8939830E127}" destId="{F04594DC-531C-4E49-8A38-D90D10FFBB5E}" srcOrd="1" destOrd="0" parTransId="{DA91376D-FA4A-4663-BF3F-16C7092473B2}" sibTransId="{BF8A7A85-FD77-4F26-BA38-80B8388FFF78}"/>
    <dgm:cxn modelId="{B31C3704-0B0E-466A-8C0A-8FFB749B7B26}" type="presOf" srcId="{DB9030DF-0B3B-43BE-8A57-1997124C0039}" destId="{1E8F3893-E46B-413F-84F3-82A072082EDF}" srcOrd="0" destOrd="2" presId="urn:microsoft.com/office/officeart/2018/2/layout/IconLabelDescriptionList"/>
    <dgm:cxn modelId="{93720808-9865-4749-9D95-4AE7A198CA19}" type="presOf" srcId="{4FE507D8-53B7-40DE-AD19-C6573304E49C}" destId="{C20C5CC3-5298-44E8-AF0F-336A208E9DAD}" srcOrd="0" destOrd="0" presId="urn:microsoft.com/office/officeart/2018/2/layout/IconLabelDescriptionList"/>
    <dgm:cxn modelId="{97F92316-0ADD-4388-878C-381FD7AE430E}" srcId="{4FE507D8-53B7-40DE-AD19-C6573304E49C}" destId="{ABEDD82D-2899-4278-88CE-2CA71BA75852}" srcOrd="1" destOrd="0" parTransId="{94E555FE-489A-4DA2-A22B-B70034A3FAC5}" sibTransId="{8FA3C4A2-13AE-4DFB-9179-1C6F4A2A9414}"/>
    <dgm:cxn modelId="{A5AAD917-1F4A-4272-AF85-F911CCC09849}" srcId="{4FE507D8-53B7-40DE-AD19-C6573304E49C}" destId="{5D840ED1-94FF-4567-9328-41DB7447853C}" srcOrd="0" destOrd="0" parTransId="{2B1AFC8A-47B1-410A-B858-E82286C59549}" sibTransId="{415B5A63-7251-4A8F-A2E9-B452DA37A397}"/>
    <dgm:cxn modelId="{3DC7F922-98BF-4CBB-A70B-969697577D94}" type="presOf" srcId="{0F8845B8-6C36-4010-858C-30D36D083C68}" destId="{655C2CC4-4918-4391-8ABD-900DA5D2240E}" srcOrd="0" destOrd="0" presId="urn:microsoft.com/office/officeart/2018/2/layout/IconLabelDescriptionList"/>
    <dgm:cxn modelId="{17AA082D-787E-4097-9393-B814F81A347E}" srcId="{2A7DAF22-DEFD-4118-9509-1CE954835D79}" destId="{4C488499-D12A-49B2-A369-E49C1ECF9516}" srcOrd="0" destOrd="0" parTransId="{E2CF93E1-455F-4CB2-99B7-5DBE599DBD89}" sibTransId="{4721A6FE-58EB-4682-8C1D-B50EAF16270A}"/>
    <dgm:cxn modelId="{1AEB1639-DF12-40A2-B277-8F185C5E234A}" type="presOf" srcId="{5D840ED1-94FF-4567-9328-41DB7447853C}" destId="{D8BA0BC2-2B0D-4F6A-BEAA-2741C2BC9BCA}" srcOrd="0" destOrd="0" presId="urn:microsoft.com/office/officeart/2018/2/layout/IconLabelDescriptionList"/>
    <dgm:cxn modelId="{81C44040-C8D0-42D2-9E49-A1C6027450D0}" srcId="{F04594DC-531C-4E49-8A38-D90D10FFBB5E}" destId="{588C9915-AD91-44A6-B482-DA4F27E9A52A}" srcOrd="1" destOrd="0" parTransId="{E7D65EEA-3047-461E-B3B8-DBF2F155598D}" sibTransId="{C57146C7-CF1E-4C66-956B-1F04AB2B63AE}"/>
    <dgm:cxn modelId="{C857C44B-196E-4BF3-A037-BFD72C42FC64}" srcId="{4FE507D8-53B7-40DE-AD19-C6573304E49C}" destId="{6244A9B8-6FAC-4AA1-BC11-182FE3D726AB}" srcOrd="4" destOrd="0" parTransId="{9F014AF3-921D-4FF4-B33C-AD81E5E97067}" sibTransId="{3E9B9A76-D27A-44F2-B0A3-576EB117BE4E}"/>
    <dgm:cxn modelId="{A461AE87-D2C5-40AF-A377-581149A4C1C0}" type="presOf" srcId="{F04594DC-531C-4E49-8A38-D90D10FFBB5E}" destId="{BB5B1DAA-1DB9-4630-A2EE-871146602071}" srcOrd="0" destOrd="0" presId="urn:microsoft.com/office/officeart/2018/2/layout/IconLabelDescriptionList"/>
    <dgm:cxn modelId="{5FF9C387-F1DF-4229-9DE8-ABAD4E153EAC}" type="presOf" srcId="{ABEDD82D-2899-4278-88CE-2CA71BA75852}" destId="{D8BA0BC2-2B0D-4F6A-BEAA-2741C2BC9BCA}" srcOrd="0" destOrd="1" presId="urn:microsoft.com/office/officeart/2018/2/layout/IconLabelDescriptionList"/>
    <dgm:cxn modelId="{B6C5B295-91A2-4ACA-BE59-8B6ABB6B38BD}" srcId="{EA5C86B0-A15D-4BDC-8C7D-A8939830E127}" destId="{4FE507D8-53B7-40DE-AD19-C6573304E49C}" srcOrd="0" destOrd="0" parTransId="{FD73E456-B3D1-4F81-9836-D14056D5042E}" sibTransId="{3F0FB244-8374-42AB-97D8-F7A5AF3137E9}"/>
    <dgm:cxn modelId="{0A51E196-4064-46BE-A6B1-216E636A0AE4}" type="presOf" srcId="{6F02F3CD-29C8-4F41-B9B9-B642211E1E2A}" destId="{D8BA0BC2-2B0D-4F6A-BEAA-2741C2BC9BCA}" srcOrd="0" destOrd="3" presId="urn:microsoft.com/office/officeart/2018/2/layout/IconLabelDescriptionList"/>
    <dgm:cxn modelId="{3F54BFA2-B39B-4F51-BAB0-53DBB6A1BB2C}" type="presOf" srcId="{4C488499-D12A-49B2-A369-E49C1ECF9516}" destId="{1E8F3893-E46B-413F-84F3-82A072082EDF}" srcOrd="0" destOrd="0" presId="urn:microsoft.com/office/officeart/2018/2/layout/IconLabelDescriptionList"/>
    <dgm:cxn modelId="{008311B6-814B-4036-A23B-46D6E65074BE}" type="presOf" srcId="{6244A9B8-6FAC-4AA1-BC11-182FE3D726AB}" destId="{D8BA0BC2-2B0D-4F6A-BEAA-2741C2BC9BCA}" srcOrd="0" destOrd="4" presId="urn:microsoft.com/office/officeart/2018/2/layout/IconLabelDescriptionList"/>
    <dgm:cxn modelId="{0AF2D4B6-5534-47B0-A485-494DB7E069B1}" type="presOf" srcId="{F66BF7A7-CCB0-48DB-878A-105D46B49922}" destId="{1E8F3893-E46B-413F-84F3-82A072082EDF}" srcOrd="0" destOrd="1" presId="urn:microsoft.com/office/officeart/2018/2/layout/IconLabelDescriptionList"/>
    <dgm:cxn modelId="{493E41BC-98DD-4C88-8A24-BBF53F76636C}" type="presOf" srcId="{2A7DAF22-DEFD-4118-9509-1CE954835D79}" destId="{7A71C565-46DB-4158-9D6A-D063D4FFE5EA}" srcOrd="0" destOrd="0" presId="urn:microsoft.com/office/officeart/2018/2/layout/IconLabelDescriptionList"/>
    <dgm:cxn modelId="{B4EBC8BF-8D32-4200-AEDD-9B3FEB6A19A9}" srcId="{4FE507D8-53B7-40DE-AD19-C6573304E49C}" destId="{6F02F3CD-29C8-4F41-B9B9-B642211E1E2A}" srcOrd="3" destOrd="0" parTransId="{AC508BCA-D311-4267-B484-A25B56D9EB78}" sibTransId="{85659D4F-B68F-4395-996B-8247562B0AE7}"/>
    <dgm:cxn modelId="{15DCA4C0-4745-4175-BD99-22C92BA113E6}" srcId="{2A7DAF22-DEFD-4118-9509-1CE954835D79}" destId="{F66BF7A7-CCB0-48DB-878A-105D46B49922}" srcOrd="1" destOrd="0" parTransId="{8CB03770-F074-44C0-B5AD-EBC233BA69E6}" sibTransId="{40916F6C-52D2-48EC-9A4A-F62F2CA79D6B}"/>
    <dgm:cxn modelId="{004ED5C0-1DDE-414C-A3B2-422AA7CCB3B8}" type="presOf" srcId="{588C9915-AD91-44A6-B482-DA4F27E9A52A}" destId="{655C2CC4-4918-4391-8ABD-900DA5D2240E}" srcOrd="0" destOrd="1" presId="urn:microsoft.com/office/officeart/2018/2/layout/IconLabelDescriptionList"/>
    <dgm:cxn modelId="{464BF4D1-0A3D-42B6-90D6-A8D5B09F554C}" srcId="{4FE507D8-53B7-40DE-AD19-C6573304E49C}" destId="{99BCED71-10E4-4760-8F53-ABB1D3C6E27B}" srcOrd="2" destOrd="0" parTransId="{E2521FC6-6E7E-4D72-B4E5-93FEC4A636BD}" sibTransId="{1F2EE800-210A-4A47-9DAB-08AA0C8787D2}"/>
    <dgm:cxn modelId="{7EA93CDC-DF35-49CC-9A47-75D4595AA264}" type="presOf" srcId="{EA5C86B0-A15D-4BDC-8C7D-A8939830E127}" destId="{93EBDE08-30A6-4CF8-9915-A4431DC113E6}" srcOrd="0" destOrd="0" presId="urn:microsoft.com/office/officeart/2018/2/layout/IconLabelDescriptionList"/>
    <dgm:cxn modelId="{2E3044E4-4EA6-4919-B00E-44AAB9087101}" srcId="{EA5C86B0-A15D-4BDC-8C7D-A8939830E127}" destId="{2A7DAF22-DEFD-4118-9509-1CE954835D79}" srcOrd="2" destOrd="0" parTransId="{CAC6448C-BE50-46D8-92E2-95B9F436349C}" sibTransId="{344F215C-D06C-4010-92BB-ACEE8F453B06}"/>
    <dgm:cxn modelId="{12CF50EB-7582-4E7D-85D4-7A0DC049E88A}" srcId="{2A7DAF22-DEFD-4118-9509-1CE954835D79}" destId="{DB9030DF-0B3B-43BE-8A57-1997124C0039}" srcOrd="2" destOrd="0" parTransId="{38950583-D8B6-48C9-ABDA-B5916528C28E}" sibTransId="{107A5BB9-6F14-4046-94AF-9AB9951ED89C}"/>
    <dgm:cxn modelId="{91DDF9FA-72C3-498C-924E-F07A6FC61E3C}" type="presOf" srcId="{99BCED71-10E4-4760-8F53-ABB1D3C6E27B}" destId="{D8BA0BC2-2B0D-4F6A-BEAA-2741C2BC9BCA}" srcOrd="0" destOrd="2" presId="urn:microsoft.com/office/officeart/2018/2/layout/IconLabelDescriptionList"/>
    <dgm:cxn modelId="{B7C5D7FD-3A58-49EB-9AD7-2BE4664B6013}" srcId="{F04594DC-531C-4E49-8A38-D90D10FFBB5E}" destId="{0F8845B8-6C36-4010-858C-30D36D083C68}" srcOrd="0" destOrd="0" parTransId="{B9CA2173-38A3-4CBA-9CD7-6539A9A42178}" sibTransId="{F5663F1A-E52D-4493-B553-082185FEC692}"/>
    <dgm:cxn modelId="{E898CEDF-3A2C-4D77-B385-30C335D7040B}" type="presParOf" srcId="{93EBDE08-30A6-4CF8-9915-A4431DC113E6}" destId="{3059753A-96DD-4620-817B-94EFB59B0531}" srcOrd="0" destOrd="0" presId="urn:microsoft.com/office/officeart/2018/2/layout/IconLabelDescriptionList"/>
    <dgm:cxn modelId="{A3F39980-E055-4942-9F2E-18506B8B5A63}" type="presParOf" srcId="{3059753A-96DD-4620-817B-94EFB59B0531}" destId="{02945093-D9ED-4985-9D7C-CBC4D56895FD}" srcOrd="0" destOrd="0" presId="urn:microsoft.com/office/officeart/2018/2/layout/IconLabelDescriptionList"/>
    <dgm:cxn modelId="{678EC388-9F4D-45A9-8132-103530CA7B47}" type="presParOf" srcId="{3059753A-96DD-4620-817B-94EFB59B0531}" destId="{7F66B03A-7403-4C99-B1A0-31999F1D371F}" srcOrd="1" destOrd="0" presId="urn:microsoft.com/office/officeart/2018/2/layout/IconLabelDescriptionList"/>
    <dgm:cxn modelId="{CF244A3B-C514-4001-9938-C5F91BA2A6C1}" type="presParOf" srcId="{3059753A-96DD-4620-817B-94EFB59B0531}" destId="{C20C5CC3-5298-44E8-AF0F-336A208E9DAD}" srcOrd="2" destOrd="0" presId="urn:microsoft.com/office/officeart/2018/2/layout/IconLabelDescriptionList"/>
    <dgm:cxn modelId="{A6C31F8C-FD93-43BC-AF02-9B6CEA509249}" type="presParOf" srcId="{3059753A-96DD-4620-817B-94EFB59B0531}" destId="{24EE5E78-1F1B-4E06-AB0F-5C1BC3F658B3}" srcOrd="3" destOrd="0" presId="urn:microsoft.com/office/officeart/2018/2/layout/IconLabelDescriptionList"/>
    <dgm:cxn modelId="{7A876F4A-F219-41B5-9497-285CD3017CE2}" type="presParOf" srcId="{3059753A-96DD-4620-817B-94EFB59B0531}" destId="{D8BA0BC2-2B0D-4F6A-BEAA-2741C2BC9BCA}" srcOrd="4" destOrd="0" presId="urn:microsoft.com/office/officeart/2018/2/layout/IconLabelDescriptionList"/>
    <dgm:cxn modelId="{9442D491-5825-451A-BDB7-015A3E850D0A}" type="presParOf" srcId="{93EBDE08-30A6-4CF8-9915-A4431DC113E6}" destId="{45388D54-F42D-4839-B445-A8045C1AF950}" srcOrd="1" destOrd="0" presId="urn:microsoft.com/office/officeart/2018/2/layout/IconLabelDescriptionList"/>
    <dgm:cxn modelId="{099847BB-BD14-430F-BAC1-1D09D548C26D}" type="presParOf" srcId="{93EBDE08-30A6-4CF8-9915-A4431DC113E6}" destId="{44B95BEF-A839-475B-9B0B-546312F6D806}" srcOrd="2" destOrd="0" presId="urn:microsoft.com/office/officeart/2018/2/layout/IconLabelDescriptionList"/>
    <dgm:cxn modelId="{6E78D251-C235-4C4F-B4FC-496CC4883660}" type="presParOf" srcId="{44B95BEF-A839-475B-9B0B-546312F6D806}" destId="{556CF941-8726-4ABF-8439-99D0E11D76CF}" srcOrd="0" destOrd="0" presId="urn:microsoft.com/office/officeart/2018/2/layout/IconLabelDescriptionList"/>
    <dgm:cxn modelId="{17F0054A-636D-4151-BD32-184023E58B89}" type="presParOf" srcId="{44B95BEF-A839-475B-9B0B-546312F6D806}" destId="{0034F3ED-DC80-4425-80E5-E07BDF9411E3}" srcOrd="1" destOrd="0" presId="urn:microsoft.com/office/officeart/2018/2/layout/IconLabelDescriptionList"/>
    <dgm:cxn modelId="{5AD76970-0A1F-4A7A-B166-DF2C136C0146}" type="presParOf" srcId="{44B95BEF-A839-475B-9B0B-546312F6D806}" destId="{BB5B1DAA-1DB9-4630-A2EE-871146602071}" srcOrd="2" destOrd="0" presId="urn:microsoft.com/office/officeart/2018/2/layout/IconLabelDescriptionList"/>
    <dgm:cxn modelId="{79D587BE-22A0-43BC-A44A-031B33750299}" type="presParOf" srcId="{44B95BEF-A839-475B-9B0B-546312F6D806}" destId="{B3DA3F2B-8E41-4853-AC23-07BD46FF4E58}" srcOrd="3" destOrd="0" presId="urn:microsoft.com/office/officeart/2018/2/layout/IconLabelDescriptionList"/>
    <dgm:cxn modelId="{B540BFEB-49B1-45DB-AAA2-D3DB1D40818E}" type="presParOf" srcId="{44B95BEF-A839-475B-9B0B-546312F6D806}" destId="{655C2CC4-4918-4391-8ABD-900DA5D2240E}" srcOrd="4" destOrd="0" presId="urn:microsoft.com/office/officeart/2018/2/layout/IconLabelDescriptionList"/>
    <dgm:cxn modelId="{3AAC7337-EFD0-4269-B68A-DCE0388BDC2F}" type="presParOf" srcId="{93EBDE08-30A6-4CF8-9915-A4431DC113E6}" destId="{C211ADEF-51EB-440E-A885-D6193452706C}" srcOrd="3" destOrd="0" presId="urn:microsoft.com/office/officeart/2018/2/layout/IconLabelDescriptionList"/>
    <dgm:cxn modelId="{C7F359B5-B79A-4052-885E-0A1CFD8E316D}" type="presParOf" srcId="{93EBDE08-30A6-4CF8-9915-A4431DC113E6}" destId="{E79277B0-834D-480D-A637-29EDB055FF5B}" srcOrd="4" destOrd="0" presId="urn:microsoft.com/office/officeart/2018/2/layout/IconLabelDescriptionList"/>
    <dgm:cxn modelId="{682049B0-E7BC-4D77-A6BB-82CD3C94E30C}" type="presParOf" srcId="{E79277B0-834D-480D-A637-29EDB055FF5B}" destId="{836FCEA9-7DEA-4039-861C-78EB8E249374}" srcOrd="0" destOrd="0" presId="urn:microsoft.com/office/officeart/2018/2/layout/IconLabelDescriptionList"/>
    <dgm:cxn modelId="{B6E03772-1B66-4E9A-9AF3-6AF91FCE3BAB}" type="presParOf" srcId="{E79277B0-834D-480D-A637-29EDB055FF5B}" destId="{99C7B49E-6441-4800-AAD9-964FCB9277A8}" srcOrd="1" destOrd="0" presId="urn:microsoft.com/office/officeart/2018/2/layout/IconLabelDescriptionList"/>
    <dgm:cxn modelId="{A2DF00C9-63B3-497E-B0D6-13BF21F6036B}" type="presParOf" srcId="{E79277B0-834D-480D-A637-29EDB055FF5B}" destId="{7A71C565-46DB-4158-9D6A-D063D4FFE5EA}" srcOrd="2" destOrd="0" presId="urn:microsoft.com/office/officeart/2018/2/layout/IconLabelDescriptionList"/>
    <dgm:cxn modelId="{1FBC80A7-A50B-496F-A3D5-02791B909415}" type="presParOf" srcId="{E79277B0-834D-480D-A637-29EDB055FF5B}" destId="{132C02B5-103E-4DFA-8BF6-2BD4A418D4CF}" srcOrd="3" destOrd="0" presId="urn:microsoft.com/office/officeart/2018/2/layout/IconLabelDescriptionList"/>
    <dgm:cxn modelId="{B172A598-A85D-42E2-87BE-D6CB440F4DD1}" type="presParOf" srcId="{E79277B0-834D-480D-A637-29EDB055FF5B}" destId="{1E8F3893-E46B-413F-84F3-82A072082EDF}"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8C9F869-FA3F-4182-AED9-B81D5A30FD0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C9672C8-2C2F-4345-921A-A5E3C5253F78}">
      <dgm:prSet/>
      <dgm:spPr/>
      <dgm:t>
        <a:bodyPr/>
        <a:lstStyle/>
        <a:p>
          <a:r>
            <a:rPr lang="en-US" dirty="0"/>
            <a:t>Moral obligation to TRUTH</a:t>
          </a:r>
        </a:p>
      </dgm:t>
    </dgm:pt>
    <dgm:pt modelId="{288EB73E-28F8-49D5-B92E-4CC731768317}" type="parTrans" cxnId="{F8D6EFE0-8244-4493-8793-D2CB8140B6B0}">
      <dgm:prSet/>
      <dgm:spPr/>
      <dgm:t>
        <a:bodyPr/>
        <a:lstStyle/>
        <a:p>
          <a:endParaRPr lang="en-US"/>
        </a:p>
      </dgm:t>
    </dgm:pt>
    <dgm:pt modelId="{B403D2C1-7DEF-4000-AF22-AC69E85BCDC9}" type="sibTrans" cxnId="{F8D6EFE0-8244-4493-8793-D2CB8140B6B0}">
      <dgm:prSet/>
      <dgm:spPr/>
      <dgm:t>
        <a:bodyPr/>
        <a:lstStyle/>
        <a:p>
          <a:endParaRPr lang="en-US"/>
        </a:p>
      </dgm:t>
    </dgm:pt>
    <dgm:pt modelId="{12CB2A20-334A-4D67-BC3F-2B01A673C0EC}">
      <dgm:prSet/>
      <dgm:spPr/>
      <dgm:t>
        <a:bodyPr/>
        <a:lstStyle/>
        <a:p>
          <a:r>
            <a:rPr lang="en-US" dirty="0"/>
            <a:t>Regulation emphasizing empowerment</a:t>
          </a:r>
        </a:p>
      </dgm:t>
    </dgm:pt>
    <dgm:pt modelId="{DDA7D138-FA1B-43CC-8DEF-644107C0174A}" type="parTrans" cxnId="{610168E6-764D-4776-8D6C-33795755D423}">
      <dgm:prSet/>
      <dgm:spPr/>
      <dgm:t>
        <a:bodyPr/>
        <a:lstStyle/>
        <a:p>
          <a:endParaRPr lang="en-US"/>
        </a:p>
      </dgm:t>
    </dgm:pt>
    <dgm:pt modelId="{4970AA37-C646-4F03-8CF9-474AEC4C1623}" type="sibTrans" cxnId="{610168E6-764D-4776-8D6C-33795755D423}">
      <dgm:prSet/>
      <dgm:spPr/>
      <dgm:t>
        <a:bodyPr/>
        <a:lstStyle/>
        <a:p>
          <a:endParaRPr lang="en-US"/>
        </a:p>
      </dgm:t>
    </dgm:pt>
    <dgm:pt modelId="{2404E883-FB96-4BB5-9E5F-A1E52EA84166}">
      <dgm:prSet/>
      <dgm:spPr/>
      <dgm:t>
        <a:bodyPr/>
        <a:lstStyle/>
        <a:p>
          <a:r>
            <a:rPr lang="en-US" dirty="0"/>
            <a:t>Freedom of speech &amp; harm principle</a:t>
          </a:r>
        </a:p>
      </dgm:t>
    </dgm:pt>
    <dgm:pt modelId="{09808D88-64AA-4877-8DE5-EE5236744857}" type="parTrans" cxnId="{82A661AF-33F1-45D7-8F8C-7E7F6B0D9019}">
      <dgm:prSet/>
      <dgm:spPr/>
      <dgm:t>
        <a:bodyPr/>
        <a:lstStyle/>
        <a:p>
          <a:endParaRPr lang="en-US"/>
        </a:p>
      </dgm:t>
    </dgm:pt>
    <dgm:pt modelId="{9EBACAA7-A555-465E-9923-19E672AC91CE}" type="sibTrans" cxnId="{82A661AF-33F1-45D7-8F8C-7E7F6B0D9019}">
      <dgm:prSet/>
      <dgm:spPr/>
      <dgm:t>
        <a:bodyPr/>
        <a:lstStyle/>
        <a:p>
          <a:endParaRPr lang="en-US"/>
        </a:p>
      </dgm:t>
    </dgm:pt>
    <dgm:pt modelId="{C7755673-2CB5-4086-9F4C-872681D9106F}">
      <dgm:prSet/>
      <dgm:spPr/>
      <dgm:t>
        <a:bodyPr/>
        <a:lstStyle/>
        <a:p>
          <a:endParaRPr lang="en-US" dirty="0"/>
        </a:p>
      </dgm:t>
    </dgm:pt>
    <dgm:pt modelId="{E46FDB2C-4DCD-4D95-85F3-79D1DBE77843}" type="parTrans" cxnId="{C32C6B88-66CC-474F-AC29-C54EEA9FBEBB}">
      <dgm:prSet/>
      <dgm:spPr/>
      <dgm:t>
        <a:bodyPr/>
        <a:lstStyle/>
        <a:p>
          <a:endParaRPr lang="en-US"/>
        </a:p>
      </dgm:t>
    </dgm:pt>
    <dgm:pt modelId="{A7754F7F-58B6-41A2-88B3-8A4F2359131D}" type="sibTrans" cxnId="{C32C6B88-66CC-474F-AC29-C54EEA9FBEBB}">
      <dgm:prSet/>
      <dgm:spPr/>
      <dgm:t>
        <a:bodyPr/>
        <a:lstStyle/>
        <a:p>
          <a:endParaRPr lang="en-US"/>
        </a:p>
      </dgm:t>
    </dgm:pt>
    <dgm:pt modelId="{3D6274E7-57B0-4D4E-9861-523392225FA7}" type="pres">
      <dgm:prSet presAssocID="{D8C9F869-FA3F-4182-AED9-B81D5A30FD0F}" presName="vert0" presStyleCnt="0">
        <dgm:presLayoutVars>
          <dgm:dir/>
          <dgm:animOne val="branch"/>
          <dgm:animLvl val="lvl"/>
        </dgm:presLayoutVars>
      </dgm:prSet>
      <dgm:spPr/>
    </dgm:pt>
    <dgm:pt modelId="{9CAA3A5D-7AED-3F48-B981-135B8B4A3ABE}" type="pres">
      <dgm:prSet presAssocID="{1C9672C8-2C2F-4345-921A-A5E3C5253F78}" presName="thickLine" presStyleLbl="alignNode1" presStyleIdx="0" presStyleCnt="4"/>
      <dgm:spPr/>
    </dgm:pt>
    <dgm:pt modelId="{CA156244-385A-314E-9E9D-47013A7C7B8F}" type="pres">
      <dgm:prSet presAssocID="{1C9672C8-2C2F-4345-921A-A5E3C5253F78}" presName="horz1" presStyleCnt="0"/>
      <dgm:spPr/>
    </dgm:pt>
    <dgm:pt modelId="{82CE1DFA-CDC6-8D42-BC17-12AE1F52E5C6}" type="pres">
      <dgm:prSet presAssocID="{1C9672C8-2C2F-4345-921A-A5E3C5253F78}" presName="tx1" presStyleLbl="revTx" presStyleIdx="0" presStyleCnt="4"/>
      <dgm:spPr/>
    </dgm:pt>
    <dgm:pt modelId="{E93419EB-27BB-8443-A31A-38CEBD3E2189}" type="pres">
      <dgm:prSet presAssocID="{1C9672C8-2C2F-4345-921A-A5E3C5253F78}" presName="vert1" presStyleCnt="0"/>
      <dgm:spPr/>
    </dgm:pt>
    <dgm:pt modelId="{1BACAD6C-9455-214B-AF35-E1124EA20DB0}" type="pres">
      <dgm:prSet presAssocID="{12CB2A20-334A-4D67-BC3F-2B01A673C0EC}" presName="thickLine" presStyleLbl="alignNode1" presStyleIdx="1" presStyleCnt="4"/>
      <dgm:spPr/>
    </dgm:pt>
    <dgm:pt modelId="{A7DFD104-4BAB-2A4A-BB4C-7E362339592E}" type="pres">
      <dgm:prSet presAssocID="{12CB2A20-334A-4D67-BC3F-2B01A673C0EC}" presName="horz1" presStyleCnt="0"/>
      <dgm:spPr/>
    </dgm:pt>
    <dgm:pt modelId="{9CEF48EC-E9D7-2E41-9EAD-B828531384A0}" type="pres">
      <dgm:prSet presAssocID="{12CB2A20-334A-4D67-BC3F-2B01A673C0EC}" presName="tx1" presStyleLbl="revTx" presStyleIdx="1" presStyleCnt="4"/>
      <dgm:spPr/>
    </dgm:pt>
    <dgm:pt modelId="{0BB8C457-04EB-7743-A91E-2DF69CBEB2A8}" type="pres">
      <dgm:prSet presAssocID="{12CB2A20-334A-4D67-BC3F-2B01A673C0EC}" presName="vert1" presStyleCnt="0"/>
      <dgm:spPr/>
    </dgm:pt>
    <dgm:pt modelId="{A9C10578-9214-854E-875E-BAD66FFAFB0E}" type="pres">
      <dgm:prSet presAssocID="{2404E883-FB96-4BB5-9E5F-A1E52EA84166}" presName="thickLine" presStyleLbl="alignNode1" presStyleIdx="2" presStyleCnt="4"/>
      <dgm:spPr/>
    </dgm:pt>
    <dgm:pt modelId="{7CB42622-1D2D-5C4A-BD31-C214D0AE4C06}" type="pres">
      <dgm:prSet presAssocID="{2404E883-FB96-4BB5-9E5F-A1E52EA84166}" presName="horz1" presStyleCnt="0"/>
      <dgm:spPr/>
    </dgm:pt>
    <dgm:pt modelId="{B45A7F3B-6A12-AD4E-98F4-7A5BA8F0F2D2}" type="pres">
      <dgm:prSet presAssocID="{2404E883-FB96-4BB5-9E5F-A1E52EA84166}" presName="tx1" presStyleLbl="revTx" presStyleIdx="2" presStyleCnt="4"/>
      <dgm:spPr/>
    </dgm:pt>
    <dgm:pt modelId="{6CB5A60E-C41D-0F46-9931-E6402471CBDD}" type="pres">
      <dgm:prSet presAssocID="{2404E883-FB96-4BB5-9E5F-A1E52EA84166}" presName="vert1" presStyleCnt="0"/>
      <dgm:spPr/>
    </dgm:pt>
    <dgm:pt modelId="{D33C8904-4E64-3C42-B31E-ADD9773BE49F}" type="pres">
      <dgm:prSet presAssocID="{C7755673-2CB5-4086-9F4C-872681D9106F}" presName="thickLine" presStyleLbl="alignNode1" presStyleIdx="3" presStyleCnt="4"/>
      <dgm:spPr/>
    </dgm:pt>
    <dgm:pt modelId="{3AA76ACF-07C1-8046-8E64-A7FAF3E8BCC4}" type="pres">
      <dgm:prSet presAssocID="{C7755673-2CB5-4086-9F4C-872681D9106F}" presName="horz1" presStyleCnt="0"/>
      <dgm:spPr/>
    </dgm:pt>
    <dgm:pt modelId="{C527C277-7427-7E46-80D5-6BF565D457BC}" type="pres">
      <dgm:prSet presAssocID="{C7755673-2CB5-4086-9F4C-872681D9106F}" presName="tx1" presStyleLbl="revTx" presStyleIdx="3" presStyleCnt="4"/>
      <dgm:spPr/>
    </dgm:pt>
    <dgm:pt modelId="{BCB665E2-AE39-FD47-BA01-02D803A01459}" type="pres">
      <dgm:prSet presAssocID="{C7755673-2CB5-4086-9F4C-872681D9106F}" presName="vert1" presStyleCnt="0"/>
      <dgm:spPr/>
    </dgm:pt>
  </dgm:ptLst>
  <dgm:cxnLst>
    <dgm:cxn modelId="{4F8ACC65-1E7B-2C49-B7A6-7BD42BFDC69E}" type="presOf" srcId="{D8C9F869-FA3F-4182-AED9-B81D5A30FD0F}" destId="{3D6274E7-57B0-4D4E-9861-523392225FA7}" srcOrd="0" destOrd="0" presId="urn:microsoft.com/office/officeart/2008/layout/LinedList"/>
    <dgm:cxn modelId="{15A82E6B-31E7-2942-95FE-F74CFCFCC9BD}" type="presOf" srcId="{12CB2A20-334A-4D67-BC3F-2B01A673C0EC}" destId="{9CEF48EC-E9D7-2E41-9EAD-B828531384A0}" srcOrd="0" destOrd="0" presId="urn:microsoft.com/office/officeart/2008/layout/LinedList"/>
    <dgm:cxn modelId="{C32C6B88-66CC-474F-AC29-C54EEA9FBEBB}" srcId="{D8C9F869-FA3F-4182-AED9-B81D5A30FD0F}" destId="{C7755673-2CB5-4086-9F4C-872681D9106F}" srcOrd="3" destOrd="0" parTransId="{E46FDB2C-4DCD-4D95-85F3-79D1DBE77843}" sibTransId="{A7754F7F-58B6-41A2-88B3-8A4F2359131D}"/>
    <dgm:cxn modelId="{DF2C60A0-DD15-2649-B9FF-13F5FD873AC6}" type="presOf" srcId="{2404E883-FB96-4BB5-9E5F-A1E52EA84166}" destId="{B45A7F3B-6A12-AD4E-98F4-7A5BA8F0F2D2}" srcOrd="0" destOrd="0" presId="urn:microsoft.com/office/officeart/2008/layout/LinedList"/>
    <dgm:cxn modelId="{3E4B53AD-3237-FD4C-A9F4-950AA894A9CA}" type="presOf" srcId="{1C9672C8-2C2F-4345-921A-A5E3C5253F78}" destId="{82CE1DFA-CDC6-8D42-BC17-12AE1F52E5C6}" srcOrd="0" destOrd="0" presId="urn:microsoft.com/office/officeart/2008/layout/LinedList"/>
    <dgm:cxn modelId="{82A661AF-33F1-45D7-8F8C-7E7F6B0D9019}" srcId="{D8C9F869-FA3F-4182-AED9-B81D5A30FD0F}" destId="{2404E883-FB96-4BB5-9E5F-A1E52EA84166}" srcOrd="2" destOrd="0" parTransId="{09808D88-64AA-4877-8DE5-EE5236744857}" sibTransId="{9EBACAA7-A555-465E-9923-19E672AC91CE}"/>
    <dgm:cxn modelId="{9A5CE9D6-ADD6-F84B-B8AD-B628288618C9}" type="presOf" srcId="{C7755673-2CB5-4086-9F4C-872681D9106F}" destId="{C527C277-7427-7E46-80D5-6BF565D457BC}" srcOrd="0" destOrd="0" presId="urn:microsoft.com/office/officeart/2008/layout/LinedList"/>
    <dgm:cxn modelId="{F8D6EFE0-8244-4493-8793-D2CB8140B6B0}" srcId="{D8C9F869-FA3F-4182-AED9-B81D5A30FD0F}" destId="{1C9672C8-2C2F-4345-921A-A5E3C5253F78}" srcOrd="0" destOrd="0" parTransId="{288EB73E-28F8-49D5-B92E-4CC731768317}" sibTransId="{B403D2C1-7DEF-4000-AF22-AC69E85BCDC9}"/>
    <dgm:cxn modelId="{610168E6-764D-4776-8D6C-33795755D423}" srcId="{D8C9F869-FA3F-4182-AED9-B81D5A30FD0F}" destId="{12CB2A20-334A-4D67-BC3F-2B01A673C0EC}" srcOrd="1" destOrd="0" parTransId="{DDA7D138-FA1B-43CC-8DEF-644107C0174A}" sibTransId="{4970AA37-C646-4F03-8CF9-474AEC4C1623}"/>
    <dgm:cxn modelId="{19B542DF-842C-0749-A728-169FD1258995}" type="presParOf" srcId="{3D6274E7-57B0-4D4E-9861-523392225FA7}" destId="{9CAA3A5D-7AED-3F48-B981-135B8B4A3ABE}" srcOrd="0" destOrd="0" presId="urn:microsoft.com/office/officeart/2008/layout/LinedList"/>
    <dgm:cxn modelId="{3D0FE988-5089-5745-9979-26FD711ACDE8}" type="presParOf" srcId="{3D6274E7-57B0-4D4E-9861-523392225FA7}" destId="{CA156244-385A-314E-9E9D-47013A7C7B8F}" srcOrd="1" destOrd="0" presId="urn:microsoft.com/office/officeart/2008/layout/LinedList"/>
    <dgm:cxn modelId="{516920CB-2F27-F946-80C3-F734F63F25D3}" type="presParOf" srcId="{CA156244-385A-314E-9E9D-47013A7C7B8F}" destId="{82CE1DFA-CDC6-8D42-BC17-12AE1F52E5C6}" srcOrd="0" destOrd="0" presId="urn:microsoft.com/office/officeart/2008/layout/LinedList"/>
    <dgm:cxn modelId="{625B161A-115C-E14C-ABC5-FFAB0AEDA753}" type="presParOf" srcId="{CA156244-385A-314E-9E9D-47013A7C7B8F}" destId="{E93419EB-27BB-8443-A31A-38CEBD3E2189}" srcOrd="1" destOrd="0" presId="urn:microsoft.com/office/officeart/2008/layout/LinedList"/>
    <dgm:cxn modelId="{01C5CEF7-284A-5F4E-A99D-B3975F04014B}" type="presParOf" srcId="{3D6274E7-57B0-4D4E-9861-523392225FA7}" destId="{1BACAD6C-9455-214B-AF35-E1124EA20DB0}" srcOrd="2" destOrd="0" presId="urn:microsoft.com/office/officeart/2008/layout/LinedList"/>
    <dgm:cxn modelId="{06063475-FC75-1045-9452-80F2519C0850}" type="presParOf" srcId="{3D6274E7-57B0-4D4E-9861-523392225FA7}" destId="{A7DFD104-4BAB-2A4A-BB4C-7E362339592E}" srcOrd="3" destOrd="0" presId="urn:microsoft.com/office/officeart/2008/layout/LinedList"/>
    <dgm:cxn modelId="{B8644D78-B602-D342-8819-25D39331F5BC}" type="presParOf" srcId="{A7DFD104-4BAB-2A4A-BB4C-7E362339592E}" destId="{9CEF48EC-E9D7-2E41-9EAD-B828531384A0}" srcOrd="0" destOrd="0" presId="urn:microsoft.com/office/officeart/2008/layout/LinedList"/>
    <dgm:cxn modelId="{04FE89CF-D1A4-5D48-92EB-9CA8C9139C6F}" type="presParOf" srcId="{A7DFD104-4BAB-2A4A-BB4C-7E362339592E}" destId="{0BB8C457-04EB-7743-A91E-2DF69CBEB2A8}" srcOrd="1" destOrd="0" presId="urn:microsoft.com/office/officeart/2008/layout/LinedList"/>
    <dgm:cxn modelId="{49CE6E7B-E81E-154A-B0A9-E134E28AAB34}" type="presParOf" srcId="{3D6274E7-57B0-4D4E-9861-523392225FA7}" destId="{A9C10578-9214-854E-875E-BAD66FFAFB0E}" srcOrd="4" destOrd="0" presId="urn:microsoft.com/office/officeart/2008/layout/LinedList"/>
    <dgm:cxn modelId="{EDE200AD-D916-7A40-9138-F1AB0C1EB76D}" type="presParOf" srcId="{3D6274E7-57B0-4D4E-9861-523392225FA7}" destId="{7CB42622-1D2D-5C4A-BD31-C214D0AE4C06}" srcOrd="5" destOrd="0" presId="urn:microsoft.com/office/officeart/2008/layout/LinedList"/>
    <dgm:cxn modelId="{D4192609-8418-A440-9480-1F789F70EE92}" type="presParOf" srcId="{7CB42622-1D2D-5C4A-BD31-C214D0AE4C06}" destId="{B45A7F3B-6A12-AD4E-98F4-7A5BA8F0F2D2}" srcOrd="0" destOrd="0" presId="urn:microsoft.com/office/officeart/2008/layout/LinedList"/>
    <dgm:cxn modelId="{C0A79FB2-35CE-B740-A7D3-E242A6F5107F}" type="presParOf" srcId="{7CB42622-1D2D-5C4A-BD31-C214D0AE4C06}" destId="{6CB5A60E-C41D-0F46-9931-E6402471CBDD}" srcOrd="1" destOrd="0" presId="urn:microsoft.com/office/officeart/2008/layout/LinedList"/>
    <dgm:cxn modelId="{81EAE14D-BB04-AA4C-B300-F3F55AFCC83D}" type="presParOf" srcId="{3D6274E7-57B0-4D4E-9861-523392225FA7}" destId="{D33C8904-4E64-3C42-B31E-ADD9773BE49F}" srcOrd="6" destOrd="0" presId="urn:microsoft.com/office/officeart/2008/layout/LinedList"/>
    <dgm:cxn modelId="{6AFAA1C9-7ADA-4C45-95D7-36890B376849}" type="presParOf" srcId="{3D6274E7-57B0-4D4E-9861-523392225FA7}" destId="{3AA76ACF-07C1-8046-8E64-A7FAF3E8BCC4}" srcOrd="7" destOrd="0" presId="urn:microsoft.com/office/officeart/2008/layout/LinedList"/>
    <dgm:cxn modelId="{2F7FDBFD-070B-A14B-829D-44138578B839}" type="presParOf" srcId="{3AA76ACF-07C1-8046-8E64-A7FAF3E8BCC4}" destId="{C527C277-7427-7E46-80D5-6BF565D457BC}" srcOrd="0" destOrd="0" presId="urn:microsoft.com/office/officeart/2008/layout/LinedList"/>
    <dgm:cxn modelId="{2FAA2522-6221-0247-A741-3F9B66BDDB9B}" type="presParOf" srcId="{3AA76ACF-07C1-8046-8E64-A7FAF3E8BCC4}" destId="{BCB665E2-AE39-FD47-BA01-02D803A0145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F3A83-9432-A34A-8194-53D5E8E52EA1}">
      <dsp:nvSpPr>
        <dsp:cNvPr id="0" name=""/>
        <dsp:cNvSpPr/>
      </dsp:nvSpPr>
      <dsp:spPr>
        <a:xfrm>
          <a:off x="3143250" y="64293"/>
          <a:ext cx="3086099" cy="3086099"/>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t>Propaganda</a:t>
          </a:r>
        </a:p>
      </dsp:txBody>
      <dsp:txXfrm>
        <a:off x="3554730" y="604361"/>
        <a:ext cx="2263140" cy="1388745"/>
      </dsp:txXfrm>
    </dsp:sp>
    <dsp:sp modelId="{850491E7-6B9D-1047-8136-0684EE833420}">
      <dsp:nvSpPr>
        <dsp:cNvPr id="0" name=""/>
        <dsp:cNvSpPr/>
      </dsp:nvSpPr>
      <dsp:spPr>
        <a:xfrm>
          <a:off x="4256817" y="1993106"/>
          <a:ext cx="3086099" cy="3086099"/>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t>Disinformation</a:t>
          </a:r>
        </a:p>
      </dsp:txBody>
      <dsp:txXfrm>
        <a:off x="5200650" y="2790348"/>
        <a:ext cx="1851660" cy="1697355"/>
      </dsp:txXfrm>
    </dsp:sp>
    <dsp:sp modelId="{1B4C591B-C50A-EB4E-9914-DB84E4AB0C88}">
      <dsp:nvSpPr>
        <dsp:cNvPr id="0" name=""/>
        <dsp:cNvSpPr/>
      </dsp:nvSpPr>
      <dsp:spPr>
        <a:xfrm>
          <a:off x="2029682" y="1993106"/>
          <a:ext cx="3086099" cy="3086099"/>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t>Misinformation</a:t>
          </a:r>
        </a:p>
      </dsp:txBody>
      <dsp:txXfrm>
        <a:off x="2320290" y="2790348"/>
        <a:ext cx="1851660" cy="16973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446EB-9E96-4EA7-B1BD-EB92F86FAD5A}">
      <dsp:nvSpPr>
        <dsp:cNvPr id="0" name=""/>
        <dsp:cNvSpPr/>
      </dsp:nvSpPr>
      <dsp:spPr>
        <a:xfrm>
          <a:off x="1180121" y="394647"/>
          <a:ext cx="1268367" cy="12683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43F577-EE90-4AA2-911A-79F928C63571}">
      <dsp:nvSpPr>
        <dsp:cNvPr id="0" name=""/>
        <dsp:cNvSpPr/>
      </dsp:nvSpPr>
      <dsp:spPr>
        <a:xfrm>
          <a:off x="2351" y="1769354"/>
          <a:ext cx="3623906" cy="543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Individual</a:t>
          </a:r>
        </a:p>
      </dsp:txBody>
      <dsp:txXfrm>
        <a:off x="2351" y="1769354"/>
        <a:ext cx="3623906" cy="543585"/>
      </dsp:txXfrm>
    </dsp:sp>
    <dsp:sp modelId="{F5D3367A-240A-449B-AC92-6FC1782B3A0B}">
      <dsp:nvSpPr>
        <dsp:cNvPr id="0" name=""/>
        <dsp:cNvSpPr/>
      </dsp:nvSpPr>
      <dsp:spPr>
        <a:xfrm>
          <a:off x="2351" y="2362400"/>
          <a:ext cx="3623906" cy="505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Cognitive, behavioral, beliefs/attitudes, intentions</a:t>
          </a:r>
        </a:p>
      </dsp:txBody>
      <dsp:txXfrm>
        <a:off x="2351" y="2362400"/>
        <a:ext cx="3623906" cy="505264"/>
      </dsp:txXfrm>
    </dsp:sp>
    <dsp:sp modelId="{4B1C82AE-CE6B-4B0A-AD2B-0BDF9F57085A}">
      <dsp:nvSpPr>
        <dsp:cNvPr id="0" name=""/>
        <dsp:cNvSpPr/>
      </dsp:nvSpPr>
      <dsp:spPr>
        <a:xfrm>
          <a:off x="5438211" y="394647"/>
          <a:ext cx="1268367" cy="12683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FDC289-501E-4C4C-B0B1-C1A40D7E3266}">
      <dsp:nvSpPr>
        <dsp:cNvPr id="0" name=""/>
        <dsp:cNvSpPr/>
      </dsp:nvSpPr>
      <dsp:spPr>
        <a:xfrm>
          <a:off x="4260441" y="1769354"/>
          <a:ext cx="3623906" cy="543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Societal</a:t>
          </a:r>
        </a:p>
      </dsp:txBody>
      <dsp:txXfrm>
        <a:off x="4260441" y="1769354"/>
        <a:ext cx="3623906" cy="543585"/>
      </dsp:txXfrm>
    </dsp:sp>
    <dsp:sp modelId="{D798E934-E9E0-4658-B2F0-1B5BAD870ADE}">
      <dsp:nvSpPr>
        <dsp:cNvPr id="0" name=""/>
        <dsp:cNvSpPr/>
      </dsp:nvSpPr>
      <dsp:spPr>
        <a:xfrm>
          <a:off x="4260441" y="2362400"/>
          <a:ext cx="3623906" cy="505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Media, politics, science, economics</a:t>
          </a:r>
        </a:p>
      </dsp:txBody>
      <dsp:txXfrm>
        <a:off x="4260441" y="2362400"/>
        <a:ext cx="3623906" cy="505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66372-E2CB-4853-A483-E3C8EC6D5E26}">
      <dsp:nvSpPr>
        <dsp:cNvPr id="0" name=""/>
        <dsp:cNvSpPr/>
      </dsp:nvSpPr>
      <dsp:spPr>
        <a:xfrm>
          <a:off x="156759" y="439291"/>
          <a:ext cx="915062" cy="915062"/>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6A6CF-F528-4755-9F70-D0C8BE7EA558}">
      <dsp:nvSpPr>
        <dsp:cNvPr id="0" name=""/>
        <dsp:cNvSpPr/>
      </dsp:nvSpPr>
      <dsp:spPr>
        <a:xfrm>
          <a:off x="348922" y="631454"/>
          <a:ext cx="530736" cy="5307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83E87E-64F8-4C86-8160-50603473B96E}">
      <dsp:nvSpPr>
        <dsp:cNvPr id="0" name=""/>
        <dsp:cNvSpPr/>
      </dsp:nvSpPr>
      <dsp:spPr>
        <a:xfrm>
          <a:off x="1267906" y="439291"/>
          <a:ext cx="2156932" cy="91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285087"/>
              </a:solidFill>
            </a:rPr>
            <a:t>Authority figure/stance</a:t>
          </a:r>
        </a:p>
      </dsp:txBody>
      <dsp:txXfrm>
        <a:off x="1267906" y="439291"/>
        <a:ext cx="2156932" cy="915062"/>
      </dsp:txXfrm>
    </dsp:sp>
    <dsp:sp modelId="{36C5125E-491C-4682-85CF-B30426210D15}">
      <dsp:nvSpPr>
        <dsp:cNvPr id="0" name=""/>
        <dsp:cNvSpPr/>
      </dsp:nvSpPr>
      <dsp:spPr>
        <a:xfrm>
          <a:off x="3800668" y="439291"/>
          <a:ext cx="915062" cy="915062"/>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02C917-2F9A-4087-B549-0491C0D64090}">
      <dsp:nvSpPr>
        <dsp:cNvPr id="0" name=""/>
        <dsp:cNvSpPr/>
      </dsp:nvSpPr>
      <dsp:spPr>
        <a:xfrm>
          <a:off x="3992831" y="631454"/>
          <a:ext cx="530736" cy="5307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D7F51-BD1B-4733-822B-AE0D1EDEE1B7}">
      <dsp:nvSpPr>
        <dsp:cNvPr id="0" name=""/>
        <dsp:cNvSpPr/>
      </dsp:nvSpPr>
      <dsp:spPr>
        <a:xfrm>
          <a:off x="4911815" y="439291"/>
          <a:ext cx="2156932" cy="91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285087"/>
              </a:solidFill>
            </a:rPr>
            <a:t>Insider information</a:t>
          </a:r>
        </a:p>
      </dsp:txBody>
      <dsp:txXfrm>
        <a:off x="4911815" y="439291"/>
        <a:ext cx="2156932" cy="915062"/>
      </dsp:txXfrm>
    </dsp:sp>
    <dsp:sp modelId="{7FB90E90-7959-49F4-A2BF-30E63ED0F347}">
      <dsp:nvSpPr>
        <dsp:cNvPr id="0" name=""/>
        <dsp:cNvSpPr/>
      </dsp:nvSpPr>
      <dsp:spPr>
        <a:xfrm>
          <a:off x="156759" y="1909149"/>
          <a:ext cx="915062" cy="915062"/>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8A22E8-DF77-4FC2-AE9B-B7F2D6295292}">
      <dsp:nvSpPr>
        <dsp:cNvPr id="0" name=""/>
        <dsp:cNvSpPr/>
      </dsp:nvSpPr>
      <dsp:spPr>
        <a:xfrm>
          <a:off x="348922" y="2101312"/>
          <a:ext cx="530736" cy="5307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EE82-1B41-4C3D-9A79-751645FA11A1}">
      <dsp:nvSpPr>
        <dsp:cNvPr id="0" name=""/>
        <dsp:cNvSpPr/>
      </dsp:nvSpPr>
      <dsp:spPr>
        <a:xfrm>
          <a:off x="1267906" y="1909149"/>
          <a:ext cx="2156932" cy="91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285087"/>
              </a:solidFill>
            </a:rPr>
            <a:t>Varying levels of perniciousness </a:t>
          </a:r>
        </a:p>
      </dsp:txBody>
      <dsp:txXfrm>
        <a:off x="1267906" y="1909149"/>
        <a:ext cx="2156932" cy="915062"/>
      </dsp:txXfrm>
    </dsp:sp>
    <dsp:sp modelId="{FCE301C2-3A45-4728-A19C-85927D4AEF54}">
      <dsp:nvSpPr>
        <dsp:cNvPr id="0" name=""/>
        <dsp:cNvSpPr/>
      </dsp:nvSpPr>
      <dsp:spPr>
        <a:xfrm>
          <a:off x="3800668" y="1909149"/>
          <a:ext cx="915062" cy="915062"/>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8F71BA-7193-4ABB-B3D2-9983A8AE52A5}">
      <dsp:nvSpPr>
        <dsp:cNvPr id="0" name=""/>
        <dsp:cNvSpPr/>
      </dsp:nvSpPr>
      <dsp:spPr>
        <a:xfrm>
          <a:off x="3992831" y="2101312"/>
          <a:ext cx="530736" cy="5307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75BA8F-7865-4C24-ACA4-0467CE3FF635}">
      <dsp:nvSpPr>
        <dsp:cNvPr id="0" name=""/>
        <dsp:cNvSpPr/>
      </dsp:nvSpPr>
      <dsp:spPr>
        <a:xfrm>
          <a:off x="4911815" y="1909149"/>
          <a:ext cx="2156932" cy="91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285087"/>
              </a:solidFill>
            </a:rPr>
            <a:t>Varying levels of impact on behaviors</a:t>
          </a:r>
        </a:p>
      </dsp:txBody>
      <dsp:txXfrm>
        <a:off x="4911815" y="1909149"/>
        <a:ext cx="2156932" cy="9150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A3A5D-7AED-3F48-B981-135B8B4A3ABE}">
      <dsp:nvSpPr>
        <dsp:cNvPr id="0" name=""/>
        <dsp:cNvSpPr/>
      </dsp:nvSpPr>
      <dsp:spPr>
        <a:xfrm>
          <a:off x="0" y="0"/>
          <a:ext cx="852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CE1DFA-CDC6-8D42-BC17-12AE1F52E5C6}">
      <dsp:nvSpPr>
        <dsp:cNvPr id="0" name=""/>
        <dsp:cNvSpPr/>
      </dsp:nvSpPr>
      <dsp:spPr>
        <a:xfrm>
          <a:off x="0" y="0"/>
          <a:ext cx="8520600" cy="85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Examine potential &amp; strength of beliefs (i.e., prevalence)</a:t>
          </a:r>
        </a:p>
      </dsp:txBody>
      <dsp:txXfrm>
        <a:off x="0" y="0"/>
        <a:ext cx="8520600" cy="854100"/>
      </dsp:txXfrm>
    </dsp:sp>
    <dsp:sp modelId="{1BACAD6C-9455-214B-AF35-E1124EA20DB0}">
      <dsp:nvSpPr>
        <dsp:cNvPr id="0" name=""/>
        <dsp:cNvSpPr/>
      </dsp:nvSpPr>
      <dsp:spPr>
        <a:xfrm>
          <a:off x="0" y="854099"/>
          <a:ext cx="852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EF48EC-E9D7-2E41-9EAD-B828531384A0}">
      <dsp:nvSpPr>
        <dsp:cNvPr id="0" name=""/>
        <dsp:cNvSpPr/>
      </dsp:nvSpPr>
      <dsp:spPr>
        <a:xfrm>
          <a:off x="0" y="854100"/>
          <a:ext cx="8520600" cy="85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Role in behaviors and actions on a societal level</a:t>
          </a:r>
        </a:p>
      </dsp:txBody>
      <dsp:txXfrm>
        <a:off x="0" y="854100"/>
        <a:ext cx="8520600" cy="854100"/>
      </dsp:txXfrm>
    </dsp:sp>
    <dsp:sp modelId="{A9C10578-9214-854E-875E-BAD66FFAFB0E}">
      <dsp:nvSpPr>
        <dsp:cNvPr id="0" name=""/>
        <dsp:cNvSpPr/>
      </dsp:nvSpPr>
      <dsp:spPr>
        <a:xfrm>
          <a:off x="0" y="1708199"/>
          <a:ext cx="852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5A7F3B-6A12-AD4E-98F4-7A5BA8F0F2D2}">
      <dsp:nvSpPr>
        <dsp:cNvPr id="0" name=""/>
        <dsp:cNvSpPr/>
      </dsp:nvSpPr>
      <dsp:spPr>
        <a:xfrm>
          <a:off x="0" y="1708200"/>
          <a:ext cx="8520600" cy="85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Best tools and strategies for accessing the problem</a:t>
          </a:r>
        </a:p>
      </dsp:txBody>
      <dsp:txXfrm>
        <a:off x="0" y="1708200"/>
        <a:ext cx="8520600" cy="854100"/>
      </dsp:txXfrm>
    </dsp:sp>
    <dsp:sp modelId="{D33C8904-4E64-3C42-B31E-ADD9773BE49F}">
      <dsp:nvSpPr>
        <dsp:cNvPr id="0" name=""/>
        <dsp:cNvSpPr/>
      </dsp:nvSpPr>
      <dsp:spPr>
        <a:xfrm>
          <a:off x="0" y="2562300"/>
          <a:ext cx="852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27C277-7427-7E46-80D5-6BF565D457BC}">
      <dsp:nvSpPr>
        <dsp:cNvPr id="0" name=""/>
        <dsp:cNvSpPr/>
      </dsp:nvSpPr>
      <dsp:spPr>
        <a:xfrm>
          <a:off x="0" y="2562300"/>
          <a:ext cx="8520600" cy="85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endParaRPr lang="en-US" sz="2600" kern="1200" dirty="0"/>
        </a:p>
      </dsp:txBody>
      <dsp:txXfrm>
        <a:off x="0" y="2562300"/>
        <a:ext cx="8520600" cy="8541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4BC67-1E91-384E-8875-539E151D0331}">
      <dsp:nvSpPr>
        <dsp:cNvPr id="0" name=""/>
        <dsp:cNvSpPr/>
      </dsp:nvSpPr>
      <dsp:spPr>
        <a:xfrm>
          <a:off x="3791" y="393429"/>
          <a:ext cx="1835409" cy="247664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Unmet information needs </a:t>
          </a:r>
        </a:p>
      </dsp:txBody>
      <dsp:txXfrm>
        <a:off x="57548" y="447186"/>
        <a:ext cx="1727895" cy="2369130"/>
      </dsp:txXfrm>
    </dsp:sp>
    <dsp:sp modelId="{2A733B8E-6264-0D4D-84B0-7148F8F5B172}">
      <dsp:nvSpPr>
        <dsp:cNvPr id="0" name=""/>
        <dsp:cNvSpPr/>
      </dsp:nvSpPr>
      <dsp:spPr>
        <a:xfrm>
          <a:off x="2042412" y="1379769"/>
          <a:ext cx="430809" cy="50396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042412" y="1480562"/>
        <a:ext cx="301566" cy="302379"/>
      </dsp:txXfrm>
    </dsp:sp>
    <dsp:sp modelId="{EDB90110-374C-9647-A46C-8D4946655945}">
      <dsp:nvSpPr>
        <dsp:cNvPr id="0" name=""/>
        <dsp:cNvSpPr/>
      </dsp:nvSpPr>
      <dsp:spPr>
        <a:xfrm>
          <a:off x="2652047" y="393429"/>
          <a:ext cx="2032118" cy="2476644"/>
        </a:xfrm>
        <a:prstGeom prst="roundRect">
          <a:avLst>
            <a:gd name="adj" fmla="val 10000"/>
          </a:avLst>
        </a:prstGeom>
        <a:solidFill>
          <a:schemeClr val="tx2">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Seek information where they are comfortable</a:t>
          </a:r>
        </a:p>
        <a:p>
          <a:pPr marL="0" lvl="0" indent="0" algn="ctr" defTabSz="889000">
            <a:lnSpc>
              <a:spcPct val="90000"/>
            </a:lnSpc>
            <a:spcBef>
              <a:spcPct val="0"/>
            </a:spcBef>
            <a:spcAft>
              <a:spcPct val="35000"/>
            </a:spcAft>
            <a:buNone/>
          </a:pPr>
          <a:r>
            <a:rPr lang="en-US" sz="2000" kern="1200" dirty="0"/>
            <a:t>May or may not provide accurate information</a:t>
          </a:r>
        </a:p>
      </dsp:txBody>
      <dsp:txXfrm>
        <a:off x="2711566" y="452948"/>
        <a:ext cx="1913080" cy="2357606"/>
      </dsp:txXfrm>
    </dsp:sp>
    <dsp:sp modelId="{1E7F955F-266A-7547-8224-BDB87B4A70C9}">
      <dsp:nvSpPr>
        <dsp:cNvPr id="0" name=""/>
        <dsp:cNvSpPr/>
      </dsp:nvSpPr>
      <dsp:spPr>
        <a:xfrm>
          <a:off x="4887377" y="1379769"/>
          <a:ext cx="430809" cy="503965"/>
        </a:xfrm>
        <a:prstGeom prst="rightArrow">
          <a:avLst>
            <a:gd name="adj1" fmla="val 60000"/>
            <a:gd name="adj2" fmla="val 50000"/>
          </a:avLst>
        </a:prstGeom>
        <a:solidFill>
          <a:srgbClr val="83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887377" y="1480562"/>
        <a:ext cx="301566" cy="302379"/>
      </dsp:txXfrm>
    </dsp:sp>
    <dsp:sp modelId="{687909C4-7D3B-5247-8FE1-BAC8B97368C9}">
      <dsp:nvSpPr>
        <dsp:cNvPr id="0" name=""/>
        <dsp:cNvSpPr/>
      </dsp:nvSpPr>
      <dsp:spPr>
        <a:xfrm>
          <a:off x="5497013" y="393429"/>
          <a:ext cx="2307409" cy="2476644"/>
        </a:xfrm>
        <a:prstGeom prst="roundRect">
          <a:avLst>
            <a:gd name="adj" fmla="val 10000"/>
          </a:avLst>
        </a:prstGeom>
        <a:solidFill>
          <a:srgbClr val="83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Potentially vulnerable or resilient to misinformation</a:t>
          </a:r>
        </a:p>
      </dsp:txBody>
      <dsp:txXfrm>
        <a:off x="5564595" y="461011"/>
        <a:ext cx="2172245" cy="23414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BFCF2-C887-D74F-9865-77D8D5E94DF2}">
      <dsp:nvSpPr>
        <dsp:cNvPr id="0" name=""/>
        <dsp:cNvSpPr/>
      </dsp:nvSpPr>
      <dsp:spPr>
        <a:xfrm>
          <a:off x="3465" y="115815"/>
          <a:ext cx="3030680" cy="3030680"/>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6788" tIns="20320" rIns="166788" bIns="20320" numCol="1" spcCol="1270" anchor="ctr" anchorCtr="1">
          <a:noAutofit/>
        </a:bodyPr>
        <a:lstStyle/>
        <a:p>
          <a:pPr marL="0" lvl="0" indent="0" algn="ctr" defTabSz="711200">
            <a:lnSpc>
              <a:spcPct val="90000"/>
            </a:lnSpc>
            <a:spcBef>
              <a:spcPct val="0"/>
            </a:spcBef>
            <a:spcAft>
              <a:spcPct val="35000"/>
            </a:spcAft>
            <a:buNone/>
          </a:pPr>
          <a:r>
            <a:rPr lang="en-US" sz="1600" b="1" i="0" kern="1200" dirty="0">
              <a:solidFill>
                <a:srgbClr val="285087"/>
              </a:solidFill>
            </a:rPr>
            <a:t>Patient and caregiver beliefs &amp; decision making</a:t>
          </a:r>
          <a:endParaRPr lang="en-US" sz="1600" b="1" kern="1200" dirty="0">
            <a:solidFill>
              <a:srgbClr val="285087"/>
            </a:solidFill>
          </a:endParaRPr>
        </a:p>
        <a:p>
          <a:pPr marL="114300" lvl="1" indent="-114300" algn="ctr" defTabSz="533400">
            <a:lnSpc>
              <a:spcPct val="90000"/>
            </a:lnSpc>
            <a:spcBef>
              <a:spcPct val="0"/>
            </a:spcBef>
            <a:spcAft>
              <a:spcPct val="15000"/>
            </a:spcAft>
            <a:buChar char="•"/>
          </a:pPr>
          <a:r>
            <a:rPr lang="en-US" sz="1200" b="1" i="0" kern="1200" dirty="0">
              <a:solidFill>
                <a:srgbClr val="285087"/>
              </a:solidFill>
            </a:rPr>
            <a:t>30-40% of social media articles have harmful misinformation for patients</a:t>
          </a:r>
          <a:endParaRPr lang="en-US" sz="1200" b="1" kern="1200" dirty="0">
            <a:solidFill>
              <a:srgbClr val="285087"/>
            </a:solidFill>
          </a:endParaRPr>
        </a:p>
      </dsp:txBody>
      <dsp:txXfrm>
        <a:off x="447298" y="559648"/>
        <a:ext cx="2143014" cy="2143014"/>
      </dsp:txXfrm>
    </dsp:sp>
    <dsp:sp modelId="{AC410B7E-BFB5-1B4B-840D-D7A64AACFE0E}">
      <dsp:nvSpPr>
        <dsp:cNvPr id="0" name=""/>
        <dsp:cNvSpPr/>
      </dsp:nvSpPr>
      <dsp:spPr>
        <a:xfrm>
          <a:off x="2428009" y="115815"/>
          <a:ext cx="3030680" cy="3030680"/>
        </a:xfrm>
        <a:prstGeom prst="ellipse">
          <a:avLst/>
        </a:prstGeom>
        <a:solidFill>
          <a:schemeClr val="accent2">
            <a:alpha val="50000"/>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6788" tIns="20320" rIns="166788" bIns="20320" numCol="1" spcCol="1270" anchor="ctr" anchorCtr="1">
          <a:noAutofit/>
        </a:bodyPr>
        <a:lstStyle/>
        <a:p>
          <a:pPr marL="0" lvl="0" indent="0" algn="ctr" defTabSz="711200">
            <a:lnSpc>
              <a:spcPct val="90000"/>
            </a:lnSpc>
            <a:spcBef>
              <a:spcPct val="0"/>
            </a:spcBef>
            <a:spcAft>
              <a:spcPct val="35000"/>
            </a:spcAft>
            <a:buNone/>
          </a:pPr>
          <a:r>
            <a:rPr lang="en-US" sz="1600" b="1" kern="1200" dirty="0">
              <a:solidFill>
                <a:srgbClr val="285087"/>
              </a:solidFill>
            </a:rPr>
            <a:t>Treatment &amp; Medication Adherence</a:t>
          </a:r>
        </a:p>
        <a:p>
          <a:pPr marL="114300" lvl="1" indent="-114300" algn="ctr" defTabSz="533400">
            <a:lnSpc>
              <a:spcPct val="90000"/>
            </a:lnSpc>
            <a:spcBef>
              <a:spcPct val="0"/>
            </a:spcBef>
            <a:spcAft>
              <a:spcPct val="15000"/>
            </a:spcAft>
            <a:buChar char="•"/>
          </a:pPr>
          <a:r>
            <a:rPr lang="en-US" sz="1200" b="1" i="0" kern="1200" dirty="0">
              <a:solidFill>
                <a:srgbClr val="285087"/>
              </a:solidFill>
            </a:rPr>
            <a:t>470% increased risk of death if cancer patients forego evidence-based strategies in favor of unproven treatments</a:t>
          </a:r>
          <a:endParaRPr lang="en-US" sz="1200" b="1" kern="1200" dirty="0">
            <a:solidFill>
              <a:srgbClr val="285087"/>
            </a:solidFill>
          </a:endParaRPr>
        </a:p>
      </dsp:txBody>
      <dsp:txXfrm>
        <a:off x="2871842" y="559648"/>
        <a:ext cx="2143014" cy="2143014"/>
      </dsp:txXfrm>
    </dsp:sp>
    <dsp:sp modelId="{9B3849BB-0EC8-0A47-9059-F3F2E8FF3841}">
      <dsp:nvSpPr>
        <dsp:cNvPr id="0" name=""/>
        <dsp:cNvSpPr/>
      </dsp:nvSpPr>
      <dsp:spPr>
        <a:xfrm>
          <a:off x="4852554" y="115815"/>
          <a:ext cx="3030680" cy="3030680"/>
        </a:xfrm>
        <a:prstGeom prst="ellipse">
          <a:avLst/>
        </a:prstGeom>
        <a:solidFill>
          <a:schemeClr val="accent2">
            <a:alpha val="50000"/>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6788" tIns="20320" rIns="166788" bIns="20320" numCol="1" spcCol="1270" anchor="ctr" anchorCtr="1">
          <a:noAutofit/>
        </a:bodyPr>
        <a:lstStyle/>
        <a:p>
          <a:pPr marL="0" lvl="0" indent="0" algn="ctr" defTabSz="711200">
            <a:lnSpc>
              <a:spcPct val="90000"/>
            </a:lnSpc>
            <a:spcBef>
              <a:spcPct val="0"/>
            </a:spcBef>
            <a:spcAft>
              <a:spcPct val="35000"/>
            </a:spcAft>
            <a:buNone/>
          </a:pPr>
          <a:r>
            <a:rPr lang="en-US" sz="1600" b="1" kern="1200" dirty="0">
              <a:solidFill>
                <a:srgbClr val="285087"/>
              </a:solidFill>
            </a:rPr>
            <a:t>Health &amp; Financial outcomes</a:t>
          </a:r>
        </a:p>
        <a:p>
          <a:pPr marL="114300" lvl="1" indent="-114300" algn="ctr" defTabSz="533400">
            <a:lnSpc>
              <a:spcPct val="90000"/>
            </a:lnSpc>
            <a:spcBef>
              <a:spcPct val="0"/>
            </a:spcBef>
            <a:spcAft>
              <a:spcPct val="15000"/>
            </a:spcAft>
            <a:buChar char="•"/>
          </a:pPr>
          <a:r>
            <a:rPr lang="en-US" sz="1200" b="1" i="0" kern="1200" dirty="0">
              <a:solidFill>
                <a:srgbClr val="285087"/>
              </a:solidFill>
            </a:rPr>
            <a:t>Addressing misinformation may increase survival by more than 5-fold among certain cancers</a:t>
          </a:r>
          <a:endParaRPr lang="en-US" sz="1200" b="1" kern="1200" dirty="0">
            <a:solidFill>
              <a:srgbClr val="285087"/>
            </a:solidFill>
          </a:endParaRPr>
        </a:p>
        <a:p>
          <a:pPr marL="114300" lvl="1" indent="-114300" algn="ctr" defTabSz="533400">
            <a:lnSpc>
              <a:spcPct val="90000"/>
            </a:lnSpc>
            <a:spcBef>
              <a:spcPct val="0"/>
            </a:spcBef>
            <a:spcAft>
              <a:spcPct val="15000"/>
            </a:spcAft>
            <a:buChar char="•"/>
          </a:pPr>
          <a:r>
            <a:rPr lang="en-US" sz="1200" b="1" kern="1200" dirty="0">
              <a:solidFill>
                <a:srgbClr val="285087"/>
              </a:solidFill>
            </a:rPr>
            <a:t>Reduce financial hardship</a:t>
          </a:r>
        </a:p>
      </dsp:txBody>
      <dsp:txXfrm>
        <a:off x="5296387" y="559648"/>
        <a:ext cx="2143014" cy="21430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C4F34-4957-41F3-8D0C-EE2D79B8AE04}">
      <dsp:nvSpPr>
        <dsp:cNvPr id="0" name=""/>
        <dsp:cNvSpPr/>
      </dsp:nvSpPr>
      <dsp:spPr>
        <a:xfrm>
          <a:off x="1099810" y="172002"/>
          <a:ext cx="1660500" cy="1660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548C7F-7D7C-4634-AB2B-4EFDACDB398F}">
      <dsp:nvSpPr>
        <dsp:cNvPr id="0" name=""/>
        <dsp:cNvSpPr/>
      </dsp:nvSpPr>
      <dsp:spPr>
        <a:xfrm>
          <a:off x="85060" y="2252601"/>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If they felt it was safe, participants acted upon information of questionable legitimacy from social media. </a:t>
          </a:r>
          <a:br>
            <a:rPr lang="en-US" sz="1300" kern="1200" dirty="0"/>
          </a:br>
          <a:endParaRPr lang="en-US" sz="1300" kern="1200" dirty="0"/>
        </a:p>
      </dsp:txBody>
      <dsp:txXfrm>
        <a:off x="85060" y="2252601"/>
        <a:ext cx="3690000" cy="720000"/>
      </dsp:txXfrm>
    </dsp:sp>
    <dsp:sp modelId="{5D7F1A71-3878-4D2D-AE1C-76ADD0F86DE2}">
      <dsp:nvSpPr>
        <dsp:cNvPr id="0" name=""/>
        <dsp:cNvSpPr/>
      </dsp:nvSpPr>
      <dsp:spPr>
        <a:xfrm>
          <a:off x="5435560" y="172002"/>
          <a:ext cx="1660500" cy="1660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B30144-0E0A-4C82-989E-010C7F09D43E}">
      <dsp:nvSpPr>
        <dsp:cNvPr id="0" name=""/>
        <dsp:cNvSpPr/>
      </dsp:nvSpPr>
      <dsp:spPr>
        <a:xfrm>
          <a:off x="4420810" y="2252601"/>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Negative cancer interactions prompted them to leave online support communities and led to relationship changes with their social networks. </a:t>
          </a:r>
        </a:p>
      </dsp:txBody>
      <dsp:txXfrm>
        <a:off x="4420810" y="2252601"/>
        <a:ext cx="369000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45093-D9ED-4985-9D7C-CBC4D56895FD}">
      <dsp:nvSpPr>
        <dsp:cNvPr id="0" name=""/>
        <dsp:cNvSpPr/>
      </dsp:nvSpPr>
      <dsp:spPr>
        <a:xfrm>
          <a:off x="10481" y="175885"/>
          <a:ext cx="854094" cy="8540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0C5CC3-5298-44E8-AF0F-336A208E9DAD}">
      <dsp:nvSpPr>
        <dsp:cNvPr id="0" name=""/>
        <dsp:cNvSpPr/>
      </dsp:nvSpPr>
      <dsp:spPr>
        <a:xfrm>
          <a:off x="10481" y="1150072"/>
          <a:ext cx="2440270" cy="411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As social network members…</a:t>
          </a:r>
        </a:p>
      </dsp:txBody>
      <dsp:txXfrm>
        <a:off x="10481" y="1150072"/>
        <a:ext cx="2440270" cy="411795"/>
      </dsp:txXfrm>
    </dsp:sp>
    <dsp:sp modelId="{D8BA0BC2-2B0D-4F6A-BEAA-2741C2BC9BCA}">
      <dsp:nvSpPr>
        <dsp:cNvPr id="0" name=""/>
        <dsp:cNvSpPr/>
      </dsp:nvSpPr>
      <dsp:spPr>
        <a:xfrm>
          <a:off x="10481" y="1617724"/>
          <a:ext cx="2440270" cy="1350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Cite credible information &amp; link to experts</a:t>
          </a:r>
        </a:p>
        <a:p>
          <a:pPr marL="0" lvl="0" indent="0" algn="l" defTabSz="488950">
            <a:lnSpc>
              <a:spcPct val="100000"/>
            </a:lnSpc>
            <a:spcBef>
              <a:spcPct val="0"/>
            </a:spcBef>
            <a:spcAft>
              <a:spcPct val="35000"/>
            </a:spcAft>
            <a:buNone/>
          </a:pPr>
          <a:r>
            <a:rPr lang="en-US" sz="1100" kern="1200" dirty="0"/>
            <a:t>Offer alternative explanations</a:t>
          </a:r>
        </a:p>
        <a:p>
          <a:pPr marL="0" lvl="0" indent="0" algn="l" defTabSz="488950">
            <a:lnSpc>
              <a:spcPct val="100000"/>
            </a:lnSpc>
            <a:spcBef>
              <a:spcPct val="0"/>
            </a:spcBef>
            <a:spcAft>
              <a:spcPct val="35000"/>
            </a:spcAft>
            <a:buNone/>
          </a:pPr>
          <a:r>
            <a:rPr lang="en-US" sz="1100" kern="1200" dirty="0"/>
            <a:t>Reinforce through repetition</a:t>
          </a:r>
        </a:p>
        <a:p>
          <a:pPr marL="0" lvl="0" indent="0" algn="l" defTabSz="488950">
            <a:lnSpc>
              <a:spcPct val="100000"/>
            </a:lnSpc>
            <a:spcBef>
              <a:spcPct val="0"/>
            </a:spcBef>
            <a:spcAft>
              <a:spcPct val="35000"/>
            </a:spcAft>
            <a:buNone/>
          </a:pPr>
          <a:r>
            <a:rPr lang="en-US" sz="1100" kern="1200" dirty="0"/>
            <a:t>Be open-minded, accepting, and timely in response</a:t>
          </a:r>
        </a:p>
        <a:p>
          <a:pPr marL="0" lvl="0" indent="0" algn="l" defTabSz="488950">
            <a:lnSpc>
              <a:spcPct val="100000"/>
            </a:lnSpc>
            <a:spcBef>
              <a:spcPct val="0"/>
            </a:spcBef>
            <a:spcAft>
              <a:spcPct val="35000"/>
            </a:spcAft>
            <a:buNone/>
          </a:pPr>
          <a:r>
            <a:rPr lang="en-US" sz="1100" kern="1200" dirty="0"/>
            <a:t>Foster expectations of fact checking</a:t>
          </a:r>
        </a:p>
      </dsp:txBody>
      <dsp:txXfrm>
        <a:off x="10481" y="1617724"/>
        <a:ext cx="2440270" cy="1350993"/>
      </dsp:txXfrm>
    </dsp:sp>
    <dsp:sp modelId="{556CF941-8726-4ABF-8439-99D0E11D76CF}">
      <dsp:nvSpPr>
        <dsp:cNvPr id="0" name=""/>
        <dsp:cNvSpPr/>
      </dsp:nvSpPr>
      <dsp:spPr>
        <a:xfrm>
          <a:off x="2877800" y="175885"/>
          <a:ext cx="854094" cy="8540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5B1DAA-1DB9-4630-A2EE-871146602071}">
      <dsp:nvSpPr>
        <dsp:cNvPr id="0" name=""/>
        <dsp:cNvSpPr/>
      </dsp:nvSpPr>
      <dsp:spPr>
        <a:xfrm>
          <a:off x="2877800" y="1150072"/>
          <a:ext cx="2440270" cy="411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As scientists….</a:t>
          </a:r>
        </a:p>
      </dsp:txBody>
      <dsp:txXfrm>
        <a:off x="2877800" y="1150072"/>
        <a:ext cx="2440270" cy="411795"/>
      </dsp:txXfrm>
    </dsp:sp>
    <dsp:sp modelId="{655C2CC4-4918-4391-8ABD-900DA5D2240E}">
      <dsp:nvSpPr>
        <dsp:cNvPr id="0" name=""/>
        <dsp:cNvSpPr/>
      </dsp:nvSpPr>
      <dsp:spPr>
        <a:xfrm>
          <a:off x="2877800" y="1617724"/>
          <a:ext cx="2440270" cy="1350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Careful dissemination </a:t>
          </a:r>
        </a:p>
        <a:p>
          <a:pPr marL="0" lvl="0" indent="0" algn="l" defTabSz="488950">
            <a:lnSpc>
              <a:spcPct val="100000"/>
            </a:lnSpc>
            <a:spcBef>
              <a:spcPct val="0"/>
            </a:spcBef>
            <a:spcAft>
              <a:spcPct val="35000"/>
            </a:spcAft>
            <a:buNone/>
          </a:pPr>
          <a:r>
            <a:rPr lang="en-US" sz="1100" kern="1200" dirty="0"/>
            <a:t>Partner with influencers</a:t>
          </a:r>
        </a:p>
        <a:p>
          <a:pPr marL="0" lvl="0" indent="0" algn="l" defTabSz="488950">
            <a:lnSpc>
              <a:spcPct val="100000"/>
            </a:lnSpc>
            <a:spcBef>
              <a:spcPct val="0"/>
            </a:spcBef>
            <a:spcAft>
              <a:spcPct val="35000"/>
            </a:spcAft>
            <a:buNone/>
          </a:pPr>
          <a:r>
            <a:rPr lang="en-US" sz="1100" kern="1200" dirty="0"/>
            <a:t>Be a critical early adopter</a:t>
          </a:r>
        </a:p>
      </dsp:txBody>
      <dsp:txXfrm>
        <a:off x="2877800" y="1617724"/>
        <a:ext cx="2440270" cy="1350993"/>
      </dsp:txXfrm>
    </dsp:sp>
    <dsp:sp modelId="{836FCEA9-7DEA-4039-861C-78EB8E249374}">
      <dsp:nvSpPr>
        <dsp:cNvPr id="0" name=""/>
        <dsp:cNvSpPr/>
      </dsp:nvSpPr>
      <dsp:spPr>
        <a:xfrm>
          <a:off x="5745118" y="175885"/>
          <a:ext cx="854094" cy="8540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71C565-46DB-4158-9D6A-D063D4FFE5EA}">
      <dsp:nvSpPr>
        <dsp:cNvPr id="0" name=""/>
        <dsp:cNvSpPr/>
      </dsp:nvSpPr>
      <dsp:spPr>
        <a:xfrm>
          <a:off x="5745118" y="1150072"/>
          <a:ext cx="2440270" cy="411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In research…</a:t>
          </a:r>
        </a:p>
      </dsp:txBody>
      <dsp:txXfrm>
        <a:off x="5745118" y="1150072"/>
        <a:ext cx="2440270" cy="411795"/>
      </dsp:txXfrm>
    </dsp:sp>
    <dsp:sp modelId="{1E8F3893-E46B-413F-84F3-82A072082EDF}">
      <dsp:nvSpPr>
        <dsp:cNvPr id="0" name=""/>
        <dsp:cNvSpPr/>
      </dsp:nvSpPr>
      <dsp:spPr>
        <a:xfrm>
          <a:off x="5745118" y="1617724"/>
          <a:ext cx="2440270" cy="1350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Discuss strategies of misinformation curators &amp; their financial incentives</a:t>
          </a:r>
        </a:p>
        <a:p>
          <a:pPr marL="0" lvl="0" indent="0" algn="l" defTabSz="488950">
            <a:lnSpc>
              <a:spcPct val="100000"/>
            </a:lnSpc>
            <a:spcBef>
              <a:spcPct val="0"/>
            </a:spcBef>
            <a:spcAft>
              <a:spcPct val="35000"/>
            </a:spcAft>
            <a:buNone/>
          </a:pPr>
          <a:r>
            <a:rPr lang="en-US" sz="1100" kern="1200" dirty="0"/>
            <a:t>Recommend high quality, self-led information sources</a:t>
          </a:r>
        </a:p>
        <a:p>
          <a:pPr marL="0" lvl="0" indent="0" algn="l" defTabSz="488950">
            <a:lnSpc>
              <a:spcPct val="100000"/>
            </a:lnSpc>
            <a:spcBef>
              <a:spcPct val="0"/>
            </a:spcBef>
            <a:spcAft>
              <a:spcPct val="35000"/>
            </a:spcAft>
            <a:buNone/>
          </a:pPr>
          <a:r>
            <a:rPr lang="en-US" sz="1100" kern="1200" dirty="0"/>
            <a:t>Refer to high quality community resources</a:t>
          </a:r>
        </a:p>
      </dsp:txBody>
      <dsp:txXfrm>
        <a:off x="5745118" y="1617724"/>
        <a:ext cx="2440270" cy="13509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A3A5D-7AED-3F48-B981-135B8B4A3ABE}">
      <dsp:nvSpPr>
        <dsp:cNvPr id="0" name=""/>
        <dsp:cNvSpPr/>
      </dsp:nvSpPr>
      <dsp:spPr>
        <a:xfrm>
          <a:off x="0" y="0"/>
          <a:ext cx="852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CE1DFA-CDC6-8D42-BC17-12AE1F52E5C6}">
      <dsp:nvSpPr>
        <dsp:cNvPr id="0" name=""/>
        <dsp:cNvSpPr/>
      </dsp:nvSpPr>
      <dsp:spPr>
        <a:xfrm>
          <a:off x="0" y="0"/>
          <a:ext cx="8520600" cy="85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Moral obligation to TRUTH</a:t>
          </a:r>
        </a:p>
      </dsp:txBody>
      <dsp:txXfrm>
        <a:off x="0" y="0"/>
        <a:ext cx="8520600" cy="854100"/>
      </dsp:txXfrm>
    </dsp:sp>
    <dsp:sp modelId="{1BACAD6C-9455-214B-AF35-E1124EA20DB0}">
      <dsp:nvSpPr>
        <dsp:cNvPr id="0" name=""/>
        <dsp:cNvSpPr/>
      </dsp:nvSpPr>
      <dsp:spPr>
        <a:xfrm>
          <a:off x="0" y="854099"/>
          <a:ext cx="852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EF48EC-E9D7-2E41-9EAD-B828531384A0}">
      <dsp:nvSpPr>
        <dsp:cNvPr id="0" name=""/>
        <dsp:cNvSpPr/>
      </dsp:nvSpPr>
      <dsp:spPr>
        <a:xfrm>
          <a:off x="0" y="854100"/>
          <a:ext cx="8520600" cy="85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Regulation emphasizing empowerment</a:t>
          </a:r>
        </a:p>
      </dsp:txBody>
      <dsp:txXfrm>
        <a:off x="0" y="854100"/>
        <a:ext cx="8520600" cy="854100"/>
      </dsp:txXfrm>
    </dsp:sp>
    <dsp:sp modelId="{A9C10578-9214-854E-875E-BAD66FFAFB0E}">
      <dsp:nvSpPr>
        <dsp:cNvPr id="0" name=""/>
        <dsp:cNvSpPr/>
      </dsp:nvSpPr>
      <dsp:spPr>
        <a:xfrm>
          <a:off x="0" y="1708199"/>
          <a:ext cx="852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5A7F3B-6A12-AD4E-98F4-7A5BA8F0F2D2}">
      <dsp:nvSpPr>
        <dsp:cNvPr id="0" name=""/>
        <dsp:cNvSpPr/>
      </dsp:nvSpPr>
      <dsp:spPr>
        <a:xfrm>
          <a:off x="0" y="1708200"/>
          <a:ext cx="8520600" cy="85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Freedom of speech &amp; harm principle</a:t>
          </a:r>
        </a:p>
      </dsp:txBody>
      <dsp:txXfrm>
        <a:off x="0" y="1708200"/>
        <a:ext cx="8520600" cy="854100"/>
      </dsp:txXfrm>
    </dsp:sp>
    <dsp:sp modelId="{D33C8904-4E64-3C42-B31E-ADD9773BE49F}">
      <dsp:nvSpPr>
        <dsp:cNvPr id="0" name=""/>
        <dsp:cNvSpPr/>
      </dsp:nvSpPr>
      <dsp:spPr>
        <a:xfrm>
          <a:off x="0" y="2562300"/>
          <a:ext cx="852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27C277-7427-7E46-80D5-6BF565D457BC}">
      <dsp:nvSpPr>
        <dsp:cNvPr id="0" name=""/>
        <dsp:cNvSpPr/>
      </dsp:nvSpPr>
      <dsp:spPr>
        <a:xfrm>
          <a:off x="0" y="2562300"/>
          <a:ext cx="8520600" cy="85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endParaRPr lang="en-US" sz="3700" kern="1200" dirty="0"/>
        </a:p>
      </dsp:txBody>
      <dsp:txXfrm>
        <a:off x="0" y="2562300"/>
        <a:ext cx="8520600" cy="85410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737E2-46FD-3742-BC67-55F5354BD562}" type="datetimeFigureOut">
              <a:rPr lang="en-US" smtClean="0"/>
              <a:t>7/15/24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CD1FDB-CE02-974B-9AB1-974DAEB1C604}" type="slidenum">
              <a:rPr lang="en-US" smtClean="0"/>
              <a:t>‹#›</a:t>
            </a:fld>
            <a:endParaRPr lang="en-US"/>
          </a:p>
        </p:txBody>
      </p:sp>
    </p:spTree>
    <p:extLst>
      <p:ext uri="{BB962C8B-B14F-4D97-AF65-F5344CB8AC3E}">
        <p14:creationId xmlns:p14="http://schemas.microsoft.com/office/powerpoint/2010/main" val="374752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1</a:t>
            </a:fld>
            <a:endParaRPr lang="en-US"/>
          </a:p>
        </p:txBody>
      </p:sp>
    </p:spTree>
    <p:extLst>
      <p:ext uri="{BB962C8B-B14F-4D97-AF65-F5344CB8AC3E}">
        <p14:creationId xmlns:p14="http://schemas.microsoft.com/office/powerpoint/2010/main" val="1778782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18</a:t>
            </a:fld>
            <a:endParaRPr lang="en-US"/>
          </a:p>
        </p:txBody>
      </p:sp>
    </p:spTree>
    <p:extLst>
      <p:ext uri="{BB962C8B-B14F-4D97-AF65-F5344CB8AC3E}">
        <p14:creationId xmlns:p14="http://schemas.microsoft.com/office/powerpoint/2010/main" val="1364986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Measuring exposure to misinformation (COMET)</a:t>
            </a:r>
          </a:p>
          <a:p>
            <a:r>
              <a:rPr lang="en-US" dirty="0"/>
              <a:t>Outcomes in cancer disparities (ECHO Study &amp; C3)</a:t>
            </a:r>
          </a:p>
          <a:p>
            <a:r>
              <a:rPr lang="en-US" dirty="0"/>
              <a:t>Measure development cancer misinformation (SMILE Study)</a:t>
            </a:r>
          </a:p>
          <a:p>
            <a:r>
              <a:rPr lang="en-US" dirty="0"/>
              <a:t>Social media interventions to mitigate cancer misinformation and promote high quality cancer information (#4Corners4Health, XXX)</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20</a:t>
            </a:fld>
            <a:endParaRPr lang="en-US"/>
          </a:p>
        </p:txBody>
      </p:sp>
    </p:spTree>
    <p:extLst>
      <p:ext uri="{BB962C8B-B14F-4D97-AF65-F5344CB8AC3E}">
        <p14:creationId xmlns:p14="http://schemas.microsoft.com/office/powerpoint/2010/main" val="3848149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24</a:t>
            </a:fld>
            <a:endParaRPr lang="en-US"/>
          </a:p>
        </p:txBody>
      </p:sp>
    </p:spTree>
    <p:extLst>
      <p:ext uri="{BB962C8B-B14F-4D97-AF65-F5344CB8AC3E}">
        <p14:creationId xmlns:p14="http://schemas.microsoft.com/office/powerpoint/2010/main" val="1276394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main reason young adult cancer caregivers used social media was because it was easier for providing updates about the cancer patient compared to other methods. Caregivers liked how using social media saved them time compared to more traditional methods like phone calls, emails, or text messaging their loved ones to tell them about the cancer patient. However, they felt it was essential to discuss social media posts with the cancer patient before any posts were made public as some patients did not want their cancer diagnosis posted about online. Caregivers who did post online about the cancer diagnosis and experience felt doing so was less emotionally burdensome way of updating their social network than having to re-tell the situation over and over when they saw people face to face.</a:t>
            </a:r>
            <a:r>
              <a:rPr lang="en-US" dirty="0">
                <a:effectLst/>
              </a:rPr>
              <a:t> </a:t>
            </a:r>
            <a:endParaRPr lang="en-US" dirty="0"/>
          </a:p>
        </p:txBody>
      </p:sp>
      <p:sp>
        <p:nvSpPr>
          <p:cNvPr id="4" name="Slide Number Placeholder 3"/>
          <p:cNvSpPr>
            <a:spLocks noGrp="1"/>
          </p:cNvSpPr>
          <p:nvPr>
            <p:ph type="sldNum" sz="quarter" idx="5"/>
          </p:nvPr>
        </p:nvSpPr>
        <p:spPr/>
        <p:txBody>
          <a:bodyPr/>
          <a:lstStyle/>
          <a:p>
            <a:fld id="{8FB80F9D-64F1-40DA-AB0D-9653D89CDFE6}" type="slidenum">
              <a:rPr lang="en-US" smtClean="0"/>
              <a:t>27</a:t>
            </a:fld>
            <a:endParaRPr lang="en-US"/>
          </a:p>
        </p:txBody>
      </p:sp>
    </p:spTree>
    <p:extLst>
      <p:ext uri="{BB962C8B-B14F-4D97-AF65-F5344CB8AC3E}">
        <p14:creationId xmlns:p14="http://schemas.microsoft.com/office/powerpoint/2010/main" val="2806931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2F6B4C-6659-C541-9CD5-260007691947}" type="slidenum">
              <a:rPr lang="en-US" smtClean="0"/>
              <a:t>28</a:t>
            </a:fld>
            <a:endParaRPr lang="en-US"/>
          </a:p>
        </p:txBody>
      </p:sp>
    </p:spTree>
    <p:extLst>
      <p:ext uri="{BB962C8B-B14F-4D97-AF65-F5344CB8AC3E}">
        <p14:creationId xmlns:p14="http://schemas.microsoft.com/office/powerpoint/2010/main" val="2763766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There was broad acknowledgement from caregivers who posted about their cancer experience and those who did not that posting about cancer online presents opportunities for negative consequences, including misinformation or bad advice, uncomfortable responses like criticism or insincerity, and the lack of social cues was a challenge for some caregivers because being physically separated made it difficult to understand responses and hard to know how to respond to others</a:t>
            </a:r>
            <a:r>
              <a:rPr lang="en-US" dirty="0">
                <a:effectLst/>
              </a:rPr>
              <a:t> </a:t>
            </a:r>
            <a:endParaRPr lang="en-US"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200" kern="1200" dirty="0">
                <a:solidFill>
                  <a:schemeClr val="tx1"/>
                </a:solidFill>
                <a:effectLst/>
                <a:latin typeface="+mn-lt"/>
                <a:ea typeface="+mn-ea"/>
                <a:cs typeface="+mn-cs"/>
              </a:rPr>
              <a:t>uneven comparisons</a:t>
            </a:r>
          </a:p>
          <a:p>
            <a:pPr marL="285750" indent="-285750">
              <a:buFont typeface="Arial" panose="020B0604020202020204" pitchFamily="34" charset="0"/>
              <a:buChar char="•"/>
            </a:pPr>
            <a:r>
              <a:rPr lang="en-US" sz="1200" kern="1200" dirty="0">
                <a:solidFill>
                  <a:schemeClr val="tx1"/>
                </a:solidFill>
                <a:effectLst/>
                <a:latin typeface="+mn-lt"/>
                <a:ea typeface="+mn-ea"/>
                <a:cs typeface="+mn-cs"/>
              </a:rPr>
              <a:t> unsolicited advice</a:t>
            </a:r>
          </a:p>
          <a:p>
            <a:pPr marL="285750" indent="-285750">
              <a:buFont typeface="Arial" panose="020B0604020202020204" pitchFamily="34" charset="0"/>
              <a:buChar char="•"/>
            </a:pPr>
            <a:r>
              <a:rPr lang="en-US" sz="1200" kern="1200" dirty="0">
                <a:solidFill>
                  <a:schemeClr val="tx1"/>
                </a:solidFill>
                <a:effectLst/>
                <a:latin typeface="+mn-lt"/>
                <a:ea typeface="+mn-ea"/>
                <a:cs typeface="+mn-cs"/>
              </a:rPr>
              <a:t>minimized the caregiver’s experience</a:t>
            </a:r>
          </a:p>
          <a:p>
            <a:pPr marL="285750" indent="-285750">
              <a:buFont typeface="Arial" panose="020B0604020202020204" pitchFamily="34" charset="0"/>
              <a:buChar char="•"/>
            </a:pPr>
            <a:r>
              <a:rPr lang="en-US" sz="1200" kern="1200" dirty="0">
                <a:solidFill>
                  <a:schemeClr val="tx1"/>
                </a:solidFill>
                <a:effectLst/>
                <a:latin typeface="+mn-lt"/>
                <a:ea typeface="+mn-ea"/>
                <a:cs typeface="+mn-cs"/>
              </a:rPr>
              <a:t> insincere comments</a:t>
            </a:r>
          </a:p>
          <a:p>
            <a:pPr marL="285750" indent="-285750">
              <a:buFont typeface="Arial" panose="020B0604020202020204" pitchFamily="34" charset="0"/>
              <a:buChar char="•"/>
            </a:pPr>
            <a:r>
              <a:rPr lang="en-US" sz="1200" kern="1200" dirty="0">
                <a:solidFill>
                  <a:schemeClr val="tx1"/>
                </a:solidFill>
                <a:effectLst/>
                <a:latin typeface="+mn-lt"/>
                <a:ea typeface="+mn-ea"/>
                <a:cs typeface="+mn-cs"/>
              </a:rPr>
              <a:t> incongruent support</a:t>
            </a:r>
            <a:r>
              <a:rPr lang="en-US" dirty="0">
                <a:effectLst/>
              </a:rPr>
              <a:t> </a:t>
            </a:r>
            <a:endParaRPr 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FB80F9D-64F1-40DA-AB0D-9653D89CDFE6}" type="slidenum">
              <a:rPr lang="en-US" smtClean="0"/>
              <a:t>29</a:t>
            </a:fld>
            <a:endParaRPr lang="en-US"/>
          </a:p>
        </p:txBody>
      </p:sp>
    </p:spTree>
    <p:extLst>
      <p:ext uri="{BB962C8B-B14F-4D97-AF65-F5344CB8AC3E}">
        <p14:creationId xmlns:p14="http://schemas.microsoft.com/office/powerpoint/2010/main" val="1553525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Caregivers were exposed to a variety of cancer misinformation topics; some felt uncertain in their caregiving ability when confronted with cancer misinformation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Caregivers crosschecked online sources and consulted trusted individuals (e.g., family, friends, healthcare providers) to determine quality of cancer-related information and manage cancer misinformation.</a:t>
            </a:r>
          </a:p>
          <a:p>
            <a:endParaRPr lang="en-US" dirty="0"/>
          </a:p>
        </p:txBody>
      </p:sp>
      <p:sp>
        <p:nvSpPr>
          <p:cNvPr id="4" name="Slide Number Placeholder 3"/>
          <p:cNvSpPr>
            <a:spLocks noGrp="1"/>
          </p:cNvSpPr>
          <p:nvPr>
            <p:ph type="sldNum" sz="quarter" idx="5"/>
          </p:nvPr>
        </p:nvSpPr>
        <p:spPr/>
        <p:txBody>
          <a:bodyPr/>
          <a:lstStyle/>
          <a:p>
            <a:fld id="{FCA62CB4-637A-D647-94E0-1FA0D583217B}" type="slidenum">
              <a:rPr lang="en-US" smtClean="0"/>
              <a:t>30</a:t>
            </a:fld>
            <a:endParaRPr lang="en-US"/>
          </a:p>
        </p:txBody>
      </p:sp>
    </p:spTree>
    <p:extLst>
      <p:ext uri="{BB962C8B-B14F-4D97-AF65-F5344CB8AC3E}">
        <p14:creationId xmlns:p14="http://schemas.microsoft.com/office/powerpoint/2010/main" val="831730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(e.g., lack of experience with severe illness, limited health literacy)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(e.g., digital natives) </a:t>
            </a:r>
            <a:endParaRPr lang="en-US" dirty="0"/>
          </a:p>
          <a:p>
            <a:endParaRPr lang="en-US" dirty="0"/>
          </a:p>
        </p:txBody>
      </p:sp>
      <p:sp>
        <p:nvSpPr>
          <p:cNvPr id="4" name="Slide Number Placeholder 3"/>
          <p:cNvSpPr>
            <a:spLocks noGrp="1"/>
          </p:cNvSpPr>
          <p:nvPr>
            <p:ph type="sldNum" sz="quarter" idx="5"/>
          </p:nvPr>
        </p:nvSpPr>
        <p:spPr/>
        <p:txBody>
          <a:bodyPr/>
          <a:lstStyle/>
          <a:p>
            <a:fld id="{FCA62CB4-637A-D647-94E0-1FA0D583217B}" type="slidenum">
              <a:rPr lang="en-US" smtClean="0"/>
              <a:t>31</a:t>
            </a:fld>
            <a:endParaRPr lang="en-US"/>
          </a:p>
        </p:txBody>
      </p:sp>
    </p:spTree>
    <p:extLst>
      <p:ext uri="{BB962C8B-B14F-4D97-AF65-F5344CB8AC3E}">
        <p14:creationId xmlns:p14="http://schemas.microsoft.com/office/powerpoint/2010/main" val="2744502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62CB4-637A-D647-94E0-1FA0D583217B}" type="slidenum">
              <a:rPr lang="en-US" smtClean="0"/>
              <a:t>32</a:t>
            </a:fld>
            <a:endParaRPr lang="en-US"/>
          </a:p>
        </p:txBody>
      </p:sp>
    </p:spTree>
    <p:extLst>
      <p:ext uri="{BB962C8B-B14F-4D97-AF65-F5344CB8AC3E}">
        <p14:creationId xmlns:p14="http://schemas.microsoft.com/office/powerpoint/2010/main" val="4213710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33</a:t>
            </a:fld>
            <a:endParaRPr lang="en-US"/>
          </a:p>
        </p:txBody>
      </p:sp>
    </p:spTree>
    <p:extLst>
      <p:ext uri="{BB962C8B-B14F-4D97-AF65-F5344CB8AC3E}">
        <p14:creationId xmlns:p14="http://schemas.microsoft.com/office/powerpoint/2010/main" val="1420106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Noo</a:t>
            </a:r>
            <a:r>
              <a:rPr lang="en-US" dirty="0"/>
              <a:t>—gay-hide </a:t>
            </a:r>
          </a:p>
        </p:txBody>
      </p:sp>
      <p:sp>
        <p:nvSpPr>
          <p:cNvPr id="4" name="Slide Number Placeholder 3"/>
          <p:cNvSpPr>
            <a:spLocks noGrp="1"/>
          </p:cNvSpPr>
          <p:nvPr>
            <p:ph type="sldNum" sz="quarter" idx="5"/>
          </p:nvPr>
        </p:nvSpPr>
        <p:spPr/>
        <p:txBody>
          <a:bodyPr/>
          <a:lstStyle/>
          <a:p>
            <a:fld id="{EBCD1FDB-CE02-974B-9AB1-974DAEB1C604}" type="slidenum">
              <a:rPr lang="en-US" smtClean="0"/>
              <a:t>5</a:t>
            </a:fld>
            <a:endParaRPr lang="en-US"/>
          </a:p>
        </p:txBody>
      </p:sp>
    </p:spTree>
    <p:extLst>
      <p:ext uri="{BB962C8B-B14F-4D97-AF65-F5344CB8AC3E}">
        <p14:creationId xmlns:p14="http://schemas.microsoft.com/office/powerpoint/2010/main" val="2783511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62CB4-637A-D647-94E0-1FA0D583217B}" type="slidenum">
              <a:rPr lang="en-US" smtClean="0"/>
              <a:t>35</a:t>
            </a:fld>
            <a:endParaRPr lang="en-US"/>
          </a:p>
        </p:txBody>
      </p:sp>
    </p:spTree>
    <p:extLst>
      <p:ext uri="{BB962C8B-B14F-4D97-AF65-F5344CB8AC3E}">
        <p14:creationId xmlns:p14="http://schemas.microsoft.com/office/powerpoint/2010/main" val="209982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62CB4-637A-D647-94E0-1FA0D583217B}" type="slidenum">
              <a:rPr lang="en-US" smtClean="0"/>
              <a:t>36</a:t>
            </a:fld>
            <a:endParaRPr lang="en-US"/>
          </a:p>
        </p:txBody>
      </p:sp>
    </p:spTree>
    <p:extLst>
      <p:ext uri="{BB962C8B-B14F-4D97-AF65-F5344CB8AC3E}">
        <p14:creationId xmlns:p14="http://schemas.microsoft.com/office/powerpoint/2010/main" val="3525692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62CB4-637A-D647-94E0-1FA0D583217B}" type="slidenum">
              <a:rPr lang="en-US" smtClean="0"/>
              <a:t>39</a:t>
            </a:fld>
            <a:endParaRPr lang="en-US"/>
          </a:p>
        </p:txBody>
      </p:sp>
    </p:spTree>
    <p:extLst>
      <p:ext uri="{BB962C8B-B14F-4D97-AF65-F5344CB8AC3E}">
        <p14:creationId xmlns:p14="http://schemas.microsoft.com/office/powerpoint/2010/main" val="3420146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spcAft>
                <a:spcPts val="600"/>
              </a:spcAft>
              <a:buFont typeface="Arial" panose="020B0604020202020204" pitchFamily="34" charset="0"/>
              <a:buChar char="•"/>
            </a:pPr>
            <a:r>
              <a:rPr lang="en-US" sz="1200" b="1" dirty="0"/>
              <a:t>Automated Content Generation:</a:t>
            </a:r>
            <a:r>
              <a:rPr lang="en-US" sz="1200" dirty="0"/>
              <a:t> AI can create text, images, and videos that mimic human-generated content, making it difficult to discern between genuine and fake information.</a:t>
            </a:r>
          </a:p>
          <a:p>
            <a:pPr indent="-228600">
              <a:spcAft>
                <a:spcPts val="600"/>
              </a:spcAft>
              <a:buFont typeface="Arial" panose="020B0604020202020204" pitchFamily="34" charset="0"/>
              <a:buChar char="•"/>
            </a:pPr>
            <a:r>
              <a:rPr lang="en-US" sz="1200" b="1" dirty="0"/>
              <a:t>Amplification and Targeting:</a:t>
            </a:r>
            <a:r>
              <a:rPr lang="en-US" sz="1200" dirty="0"/>
              <a:t> AI algorithms can amplify misleading content by targeting specific demographics based on their preferences and behaviors, maximizing its reach and impact.</a:t>
            </a:r>
          </a:p>
          <a:p>
            <a:pPr indent="-228600">
              <a:spcAft>
                <a:spcPts val="600"/>
              </a:spcAft>
              <a:buFont typeface="Arial" panose="020B0604020202020204" pitchFamily="34" charset="0"/>
              <a:buChar char="•"/>
            </a:pPr>
            <a:r>
              <a:rPr lang="en-US" sz="1200" b="1" dirty="0"/>
              <a:t>Manipulation of Media:</a:t>
            </a:r>
            <a:r>
              <a:rPr lang="en-US" sz="1200" dirty="0"/>
              <a:t> AI can be used to alter images and videos convincingly, creating deepfakes that mislead viewers into believing false information.</a:t>
            </a:r>
          </a:p>
          <a:p>
            <a:pPr indent="-228600">
              <a:spcAft>
                <a:spcPts val="600"/>
              </a:spcAft>
              <a:buFont typeface="Arial" panose="020B0604020202020204" pitchFamily="34" charset="0"/>
              <a:buChar char="•"/>
            </a:pPr>
            <a:r>
              <a:rPr lang="en-US" sz="1200" b="1" dirty="0"/>
              <a:t>Bot Networks:</a:t>
            </a:r>
            <a:r>
              <a:rPr lang="en-US" sz="1200" dirty="0"/>
              <a:t> AI-powered bots can automate the dissemination of misinformation on social media platforms, influencing public opinion and trending topics.</a:t>
            </a:r>
          </a:p>
          <a:p>
            <a:pPr indent="-228600">
              <a:spcAft>
                <a:spcPts val="600"/>
              </a:spcAft>
              <a:buFont typeface="Arial" panose="020B0604020202020204" pitchFamily="34" charset="0"/>
              <a:buChar char="•"/>
            </a:pPr>
            <a:r>
              <a:rPr lang="en-US" sz="1200" b="1" dirty="0"/>
              <a:t>Echo Chamber Effect:</a:t>
            </a:r>
            <a:r>
              <a:rPr lang="en-US" sz="1200" dirty="0"/>
              <a:t> AI algorithms can reinforce existing biases by presenting users with content that aligns with their beliefs, potentially leading to the spread of misinformation within homogeneous groups.</a:t>
            </a:r>
          </a:p>
          <a:p>
            <a:pPr indent="-228600">
              <a:spcAft>
                <a:spcPts val="600"/>
              </a:spcAft>
              <a:buFont typeface="Arial" panose="020B0604020202020204" pitchFamily="34" charset="0"/>
              <a:buChar char="•"/>
            </a:pPr>
            <a:r>
              <a:rPr lang="en-US" sz="1200" b="1" dirty="0"/>
              <a:t>Impersonation and Identity Theft:</a:t>
            </a:r>
            <a:r>
              <a:rPr lang="en-US" sz="1200" dirty="0"/>
              <a:t> AI can mimic voices and writing styles, enabling impersonation of trusted figures or organizations to spread false information.</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42</a:t>
            </a:fld>
            <a:endParaRPr lang="en-US"/>
          </a:p>
        </p:txBody>
      </p:sp>
    </p:spTree>
    <p:extLst>
      <p:ext uri="{BB962C8B-B14F-4D97-AF65-F5344CB8AC3E}">
        <p14:creationId xmlns:p14="http://schemas.microsoft.com/office/powerpoint/2010/main" val="851562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62CB4-637A-D647-94E0-1FA0D583217B}" type="slidenum">
              <a:rPr lang="en-US" smtClean="0"/>
              <a:t>44</a:t>
            </a:fld>
            <a:endParaRPr lang="en-US"/>
          </a:p>
        </p:txBody>
      </p:sp>
    </p:spTree>
    <p:extLst>
      <p:ext uri="{BB962C8B-B14F-4D97-AF65-F5344CB8AC3E}">
        <p14:creationId xmlns:p14="http://schemas.microsoft.com/office/powerpoint/2010/main" val="2515458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45</a:t>
            </a:fld>
            <a:endParaRPr lang="en-US"/>
          </a:p>
        </p:txBody>
      </p:sp>
    </p:spTree>
    <p:extLst>
      <p:ext uri="{BB962C8B-B14F-4D97-AF65-F5344CB8AC3E}">
        <p14:creationId xmlns:p14="http://schemas.microsoft.com/office/powerpoint/2010/main" val="1870370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Measuring exposure to misinformation (COMET)</a:t>
            </a:r>
          </a:p>
          <a:p>
            <a:r>
              <a:rPr lang="en-US" dirty="0"/>
              <a:t>Outcomes in cancer disparities (ECHO Study &amp; C3)</a:t>
            </a:r>
          </a:p>
          <a:p>
            <a:r>
              <a:rPr lang="en-US" dirty="0"/>
              <a:t>Measure development cancer misinformation (SMILE Study)</a:t>
            </a:r>
          </a:p>
          <a:p>
            <a:r>
              <a:rPr lang="en-US" dirty="0"/>
              <a:t>Social media interventions to mitigate cancer misinformation and promote high quality cancer information (#4Corners4Health, XXX)</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46</a:t>
            </a:fld>
            <a:endParaRPr lang="en-US"/>
          </a:p>
        </p:txBody>
      </p:sp>
    </p:spTree>
    <p:extLst>
      <p:ext uri="{BB962C8B-B14F-4D97-AF65-F5344CB8AC3E}">
        <p14:creationId xmlns:p14="http://schemas.microsoft.com/office/powerpoint/2010/main" val="3359398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my vision for the future is to</a:t>
            </a:r>
            <a:r>
              <a:rPr lang="en-US" baseline="0" dirty="0"/>
              <a:t> adapting the technology used in SM platforms like FB and Twitter to break down physical and geographic barriers to social support for YACC. So that no matter how far apart they may be physically the two YACC I mentioned at the beginning of my talk would be able to use SM to connect and support one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8FB80F9D-64F1-40DA-AB0D-9653D89CDFE6}" type="slidenum">
              <a:rPr lang="en-US" smtClean="0"/>
              <a:t>48</a:t>
            </a:fld>
            <a:endParaRPr lang="en-US"/>
          </a:p>
        </p:txBody>
      </p:sp>
    </p:spTree>
    <p:extLst>
      <p:ext uri="{BB962C8B-B14F-4D97-AF65-F5344CB8AC3E}">
        <p14:creationId xmlns:p14="http://schemas.microsoft.com/office/powerpoint/2010/main" val="2148084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62CB4-637A-D647-94E0-1FA0D583217B}" type="slidenum">
              <a:rPr lang="en-US" smtClean="0"/>
              <a:t>49</a:t>
            </a:fld>
            <a:endParaRPr lang="en-US"/>
          </a:p>
        </p:txBody>
      </p:sp>
    </p:spTree>
    <p:extLst>
      <p:ext uri="{BB962C8B-B14F-4D97-AF65-F5344CB8AC3E}">
        <p14:creationId xmlns:p14="http://schemas.microsoft.com/office/powerpoint/2010/main" val="224027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7</a:t>
            </a:fld>
            <a:endParaRPr lang="en-US"/>
          </a:p>
        </p:txBody>
      </p:sp>
    </p:spTree>
    <p:extLst>
      <p:ext uri="{BB962C8B-B14F-4D97-AF65-F5344CB8AC3E}">
        <p14:creationId xmlns:p14="http://schemas.microsoft.com/office/powerpoint/2010/main" val="162218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www.linkedin.com</a:t>
            </a:r>
            <a:r>
              <a:rPr lang="en-US" dirty="0"/>
              <a:t>/pulse/rubbish-heap-history-fake-news-fiasco-practical-frivolous-theo-budgen/</a:t>
            </a:r>
          </a:p>
        </p:txBody>
      </p:sp>
      <p:sp>
        <p:nvSpPr>
          <p:cNvPr id="4" name="Slide Number Placeholder 3"/>
          <p:cNvSpPr>
            <a:spLocks noGrp="1"/>
          </p:cNvSpPr>
          <p:nvPr>
            <p:ph type="sldNum" sz="quarter" idx="5"/>
          </p:nvPr>
        </p:nvSpPr>
        <p:spPr/>
        <p:txBody>
          <a:bodyPr/>
          <a:lstStyle/>
          <a:p>
            <a:fld id="{EBCD1FDB-CE02-974B-9AB1-974DAEB1C604}" type="slidenum">
              <a:rPr lang="en-US" smtClean="0"/>
              <a:t>8</a:t>
            </a:fld>
            <a:endParaRPr lang="en-US"/>
          </a:p>
        </p:txBody>
      </p:sp>
    </p:spTree>
    <p:extLst>
      <p:ext uri="{BB962C8B-B14F-4D97-AF65-F5344CB8AC3E}">
        <p14:creationId xmlns:p14="http://schemas.microsoft.com/office/powerpoint/2010/main" val="387043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Advanced technology and communication means that our way of knowing is undergoing a paradigm shift from a reliance on ground truths to social interaction</a:t>
            </a:r>
          </a:p>
        </p:txBody>
      </p:sp>
      <p:sp>
        <p:nvSpPr>
          <p:cNvPr id="4" name="Slide Number Placeholder 3"/>
          <p:cNvSpPr>
            <a:spLocks noGrp="1"/>
          </p:cNvSpPr>
          <p:nvPr>
            <p:ph type="sldNum" sz="quarter" idx="5"/>
          </p:nvPr>
        </p:nvSpPr>
        <p:spPr/>
        <p:txBody>
          <a:bodyPr/>
          <a:lstStyle/>
          <a:p>
            <a:fld id="{EBCD1FDB-CE02-974B-9AB1-974DAEB1C604}" type="slidenum">
              <a:rPr lang="en-US" smtClean="0"/>
              <a:t>9</a:t>
            </a:fld>
            <a:endParaRPr lang="en-US"/>
          </a:p>
        </p:txBody>
      </p:sp>
    </p:spTree>
    <p:extLst>
      <p:ext uri="{BB962C8B-B14F-4D97-AF65-F5344CB8AC3E}">
        <p14:creationId xmlns:p14="http://schemas.microsoft.com/office/powerpoint/2010/main" val="4000548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11</a:t>
            </a:fld>
            <a:endParaRPr lang="en-US"/>
          </a:p>
        </p:txBody>
      </p:sp>
    </p:spTree>
    <p:extLst>
      <p:ext uri="{BB962C8B-B14F-4D97-AF65-F5344CB8AC3E}">
        <p14:creationId xmlns:p14="http://schemas.microsoft.com/office/powerpoint/2010/main" val="3291154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13</a:t>
            </a:fld>
            <a:endParaRPr lang="en-US"/>
          </a:p>
        </p:txBody>
      </p:sp>
    </p:spTree>
    <p:extLst>
      <p:ext uri="{BB962C8B-B14F-4D97-AF65-F5344CB8AC3E}">
        <p14:creationId xmlns:p14="http://schemas.microsoft.com/office/powerpoint/2010/main" val="1233342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centered care</a:t>
            </a:r>
          </a:p>
          <a:p>
            <a:r>
              <a:rPr lang="en-US" dirty="0"/>
              <a:t>COVID-19</a:t>
            </a:r>
          </a:p>
          <a:p>
            <a:r>
              <a:rPr lang="en-US" dirty="0"/>
              <a:t>Credibility &amp; mistrust</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14</a:t>
            </a:fld>
            <a:endParaRPr lang="en-US"/>
          </a:p>
        </p:txBody>
      </p:sp>
    </p:spTree>
    <p:extLst>
      <p:ext uri="{BB962C8B-B14F-4D97-AF65-F5344CB8AC3E}">
        <p14:creationId xmlns:p14="http://schemas.microsoft.com/office/powerpoint/2010/main" val="4080995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17</a:t>
            </a:fld>
            <a:endParaRPr lang="en-US"/>
          </a:p>
        </p:txBody>
      </p:sp>
    </p:spTree>
    <p:extLst>
      <p:ext uri="{BB962C8B-B14F-4D97-AF65-F5344CB8AC3E}">
        <p14:creationId xmlns:p14="http://schemas.microsoft.com/office/powerpoint/2010/main" val="13056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841375"/>
            <a:ext cx="6858000" cy="1790700"/>
          </a:xfrm>
        </p:spPr>
        <p:txBody>
          <a:bodyPr anchor="b"/>
          <a:lstStyle>
            <a:lvl1pPr algn="ctr">
              <a:defRPr sz="6000" b="0" i="0">
                <a:solidFill>
                  <a:srgbClr val="285087"/>
                </a:solidFill>
                <a:latin typeface="Arial" panose="020B0604020202020204" pitchFamily="34" charset="0"/>
                <a:cs typeface="Arial" panose="020B0604020202020204" pitchFamily="34" charset="0"/>
              </a:defRPr>
            </a:lvl1pPr>
          </a:lstStyle>
          <a:p>
            <a:r>
              <a:rPr lang="en-US" dirty="0"/>
              <a:t>Click to edit </a:t>
            </a:r>
            <a:br>
              <a:rPr lang="en-US" dirty="0"/>
            </a:br>
            <a:r>
              <a:rPr lang="en-US" dirty="0"/>
              <a:t>Master title style</a:t>
            </a:r>
          </a:p>
        </p:txBody>
      </p:sp>
      <p:sp>
        <p:nvSpPr>
          <p:cNvPr id="3" name="Subtitle 2"/>
          <p:cNvSpPr>
            <a:spLocks noGrp="1"/>
          </p:cNvSpPr>
          <p:nvPr>
            <p:ph type="subTitle" idx="1" hasCustomPrompt="1"/>
          </p:nvPr>
        </p:nvSpPr>
        <p:spPr>
          <a:xfrm>
            <a:off x="1143000" y="2701925"/>
            <a:ext cx="6858000" cy="1241425"/>
          </a:xfrm>
        </p:spPr>
        <p:txBody>
          <a:bodyPr/>
          <a:lstStyle>
            <a:lvl1pPr marL="0" indent="0" algn="ctr">
              <a:buNone/>
              <a:defRPr sz="2400" b="0" i="0">
                <a:solidFill>
                  <a:srgbClr val="29282A"/>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Date Placeholder 3">
            <a:extLst>
              <a:ext uri="{FF2B5EF4-FFF2-40B4-BE49-F238E27FC236}">
                <a16:creationId xmlns:a16="http://schemas.microsoft.com/office/drawing/2014/main" id="{46CDBB0A-697A-3446-A461-2CEEE6FFF657}"/>
              </a:ext>
            </a:extLst>
          </p:cNvPr>
          <p:cNvSpPr>
            <a:spLocks noGrp="1"/>
          </p:cNvSpPr>
          <p:nvPr>
            <p:ph type="dt" sz="half" idx="10"/>
          </p:nvPr>
        </p:nvSpPr>
        <p:spPr>
          <a:xfrm>
            <a:off x="628650" y="4857750"/>
            <a:ext cx="2057400" cy="274637"/>
          </a:xfrm>
        </p:spPr>
        <p:txBody>
          <a:bodyPr/>
          <a:lstStyle>
            <a:lvl1pPr>
              <a:defRPr b="0" i="0">
                <a:solidFill>
                  <a:schemeClr val="bg1">
                    <a:lumMod val="75000"/>
                  </a:schemeClr>
                </a:solidFill>
                <a:latin typeface="Arial" panose="020B0604020202020204" pitchFamily="34" charset="0"/>
                <a:cs typeface="Arial" panose="020B0604020202020204" pitchFamily="34" charset="0"/>
              </a:defRPr>
            </a:lvl1pPr>
          </a:lstStyle>
          <a:p>
            <a:fld id="{86552EB3-5E9B-774A-8CC5-9EEF2FD2046D}" type="datetime1">
              <a:rPr lang="en-US" smtClean="0"/>
              <a:t>7/15/24</a:t>
            </a:fld>
            <a:endParaRPr lang="en-US" dirty="0"/>
          </a:p>
        </p:txBody>
      </p:sp>
      <p:sp>
        <p:nvSpPr>
          <p:cNvPr id="10" name="Footer Placeholder 4">
            <a:extLst>
              <a:ext uri="{FF2B5EF4-FFF2-40B4-BE49-F238E27FC236}">
                <a16:creationId xmlns:a16="http://schemas.microsoft.com/office/drawing/2014/main" id="{8024F94F-2D04-3F47-AA76-8185C1987337}"/>
              </a:ext>
            </a:extLst>
          </p:cNvPr>
          <p:cNvSpPr>
            <a:spLocks noGrp="1"/>
          </p:cNvSpPr>
          <p:nvPr>
            <p:ph type="ftr" sz="quarter" idx="11"/>
          </p:nvPr>
        </p:nvSpPr>
        <p:spPr>
          <a:xfrm>
            <a:off x="3028950" y="4857750"/>
            <a:ext cx="3086100" cy="274637"/>
          </a:xfrm>
        </p:spPr>
        <p:txBody>
          <a:bodyPr/>
          <a:lstStyle>
            <a:lvl1pPr>
              <a:defRPr b="0" i="0">
                <a:solidFill>
                  <a:schemeClr val="bg1">
                    <a:lumMod val="75000"/>
                  </a:schemeClr>
                </a:solidFill>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79E6D496-0ED3-9540-8400-D9DC17A32262}"/>
              </a:ext>
            </a:extLst>
          </p:cNvPr>
          <p:cNvSpPr>
            <a:spLocks noGrp="1"/>
          </p:cNvSpPr>
          <p:nvPr>
            <p:ph type="sldNum" sz="quarter" idx="12"/>
          </p:nvPr>
        </p:nvSpPr>
        <p:spPr>
          <a:xfrm>
            <a:off x="6457950" y="4857750"/>
            <a:ext cx="2057400" cy="274637"/>
          </a:xfrm>
        </p:spPr>
        <p:txBody>
          <a:bodyPr/>
          <a:lstStyle>
            <a:lvl1pPr>
              <a:defRPr b="0" i="0">
                <a:solidFill>
                  <a:schemeClr val="bg1">
                    <a:lumMod val="75000"/>
                  </a:schemeClr>
                </a:solidFill>
                <a:latin typeface="Arial" panose="020B0604020202020204" pitchFamily="34" charset="0"/>
                <a:cs typeface="Arial" panose="020B0604020202020204" pitchFamily="34" charset="0"/>
              </a:defRPr>
            </a:lvl1pPr>
          </a:lstStyle>
          <a:p>
            <a:fld id="{DF8A797E-2104-A542-91CF-49E94E48657D}" type="slidenum">
              <a:rPr lang="en-US" smtClean="0"/>
              <a:pPr/>
              <a:t>‹#›</a:t>
            </a:fld>
            <a:endParaRPr lang="en-US"/>
          </a:p>
        </p:txBody>
      </p:sp>
    </p:spTree>
    <p:extLst>
      <p:ext uri="{BB962C8B-B14F-4D97-AF65-F5344CB8AC3E}">
        <p14:creationId xmlns:p14="http://schemas.microsoft.com/office/powerpoint/2010/main" val="380315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mall body">
    <p:spTree>
      <p:nvGrpSpPr>
        <p:cNvPr id="1" name=""/>
        <p:cNvGrpSpPr/>
        <p:nvPr/>
      </p:nvGrpSpPr>
      <p:grpSpPr>
        <a:xfrm>
          <a:off x="0" y="0"/>
          <a:ext cx="0" cy="0"/>
          <a:chOff x="0" y="0"/>
          <a:chExt cx="0" cy="0"/>
        </a:xfrm>
      </p:grpSpPr>
      <p:sp>
        <p:nvSpPr>
          <p:cNvPr id="4" name="Title 1"/>
          <p:cNvSpPr>
            <a:spLocks noGrp="1"/>
          </p:cNvSpPr>
          <p:nvPr>
            <p:ph type="title"/>
          </p:nvPr>
        </p:nvSpPr>
        <p:spPr>
          <a:xfrm>
            <a:off x="270593" y="524389"/>
            <a:ext cx="8602815" cy="493082"/>
          </a:xfrm>
        </p:spPr>
        <p:txBody>
          <a:bodyPr/>
          <a:lstStyle/>
          <a:p>
            <a:r>
              <a:rPr lang="en-US" dirty="0"/>
              <a:t>Click to edit Master title style</a:t>
            </a:r>
          </a:p>
        </p:txBody>
      </p:sp>
      <p:sp>
        <p:nvSpPr>
          <p:cNvPr id="5" name="Content Placeholder 2"/>
          <p:cNvSpPr>
            <a:spLocks noGrp="1"/>
          </p:cNvSpPr>
          <p:nvPr>
            <p:ph idx="1"/>
          </p:nvPr>
        </p:nvSpPr>
        <p:spPr>
          <a:xfrm>
            <a:off x="270593" y="1141948"/>
            <a:ext cx="8602815" cy="3198444"/>
          </a:xfrm>
        </p:spPr>
        <p:txBody>
          <a:bodyPr>
            <a:normAutofit/>
          </a:bodyPr>
          <a:lstStyle>
            <a:lvl1pPr>
              <a:lnSpc>
                <a:spcPct val="100000"/>
              </a:lnSpc>
              <a:defRPr sz="1500"/>
            </a:lvl1pPr>
          </a:lstStyle>
          <a:p>
            <a:pPr lvl="0"/>
            <a:r>
              <a:rPr lang="en-US" dirty="0"/>
              <a:t>Click to edit Master text styles</a:t>
            </a:r>
          </a:p>
        </p:txBody>
      </p:sp>
      <p:sp>
        <p:nvSpPr>
          <p:cNvPr id="2" name="Footer Placeholder 1">
            <a:extLst>
              <a:ext uri="{FF2B5EF4-FFF2-40B4-BE49-F238E27FC236}">
                <a16:creationId xmlns:a16="http://schemas.microsoft.com/office/drawing/2014/main" id="{9ED01EF3-305D-6849-BD1F-5464BDA43500}"/>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272148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342892" lvl="0" indent="-257168">
              <a:spcBef>
                <a:spcPts val="0"/>
              </a:spcBef>
              <a:spcAft>
                <a:spcPts val="0"/>
              </a:spcAft>
              <a:buSzPts val="1800"/>
              <a:buChar char="●"/>
              <a:defRPr/>
            </a:lvl1pPr>
            <a:lvl2pPr marL="685783" lvl="1" indent="-238119">
              <a:spcBef>
                <a:spcPts val="1200"/>
              </a:spcBef>
              <a:spcAft>
                <a:spcPts val="0"/>
              </a:spcAft>
              <a:buSzPts val="1400"/>
              <a:buChar char="○"/>
              <a:defRPr/>
            </a:lvl2pPr>
            <a:lvl3pPr marL="1028675" lvl="2" indent="-238119">
              <a:spcBef>
                <a:spcPts val="1200"/>
              </a:spcBef>
              <a:spcAft>
                <a:spcPts val="0"/>
              </a:spcAft>
              <a:buSzPts val="1400"/>
              <a:buChar char="■"/>
              <a:defRPr/>
            </a:lvl3pPr>
            <a:lvl4pPr marL="1371566" lvl="3" indent="-238119">
              <a:spcBef>
                <a:spcPts val="1200"/>
              </a:spcBef>
              <a:spcAft>
                <a:spcPts val="0"/>
              </a:spcAft>
              <a:buSzPts val="1400"/>
              <a:buChar char="●"/>
              <a:defRPr/>
            </a:lvl4pPr>
            <a:lvl5pPr marL="1714457" lvl="4" indent="-238119">
              <a:spcBef>
                <a:spcPts val="1200"/>
              </a:spcBef>
              <a:spcAft>
                <a:spcPts val="0"/>
              </a:spcAft>
              <a:buSzPts val="1400"/>
              <a:buChar char="○"/>
              <a:defRPr/>
            </a:lvl5pPr>
            <a:lvl6pPr marL="2057348" lvl="5" indent="-238119">
              <a:spcBef>
                <a:spcPts val="1200"/>
              </a:spcBef>
              <a:spcAft>
                <a:spcPts val="0"/>
              </a:spcAft>
              <a:buSzPts val="1400"/>
              <a:buChar char="■"/>
              <a:defRPr/>
            </a:lvl6pPr>
            <a:lvl7pPr marL="2400240" lvl="6" indent="-238119">
              <a:spcBef>
                <a:spcPts val="1200"/>
              </a:spcBef>
              <a:spcAft>
                <a:spcPts val="0"/>
              </a:spcAft>
              <a:buSzPts val="1400"/>
              <a:buChar char="●"/>
              <a:defRPr/>
            </a:lvl7pPr>
            <a:lvl8pPr marL="2743132" lvl="7" indent="-238119">
              <a:spcBef>
                <a:spcPts val="1200"/>
              </a:spcBef>
              <a:spcAft>
                <a:spcPts val="0"/>
              </a:spcAft>
              <a:buSzPts val="1400"/>
              <a:buChar char="○"/>
              <a:defRPr/>
            </a:lvl8pPr>
            <a:lvl9pPr marL="3086023" lvl="8" indent="-238119">
              <a:spcBef>
                <a:spcPts val="1200"/>
              </a:spcBef>
              <a:spcAft>
                <a:spcPts val="12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0095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solidFill>
                  <a:srgbClr val="28508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b="0" i="0">
                <a:solidFill>
                  <a:srgbClr val="29282A"/>
                </a:solidFill>
                <a:latin typeface="Arial" panose="020B0604020202020204" pitchFamily="34" charset="0"/>
                <a:cs typeface="Arial" panose="020B0604020202020204" pitchFamily="34" charset="0"/>
              </a:defRPr>
            </a:lvl1pPr>
            <a:lvl2pPr>
              <a:defRPr b="0" i="0">
                <a:solidFill>
                  <a:srgbClr val="29282A"/>
                </a:solidFill>
                <a:latin typeface="Arial" panose="020B0604020202020204" pitchFamily="34" charset="0"/>
                <a:cs typeface="Arial" panose="020B0604020202020204" pitchFamily="34" charset="0"/>
              </a:defRPr>
            </a:lvl2pPr>
            <a:lvl3pPr>
              <a:defRPr b="0" i="0">
                <a:solidFill>
                  <a:srgbClr val="29282A"/>
                </a:solidFill>
                <a:latin typeface="Arial" panose="020B0604020202020204" pitchFamily="34" charset="0"/>
                <a:cs typeface="Arial" panose="020B0604020202020204" pitchFamily="34" charset="0"/>
              </a:defRPr>
            </a:lvl3pPr>
            <a:lvl4pPr>
              <a:defRPr b="0" i="0">
                <a:solidFill>
                  <a:srgbClr val="29282A"/>
                </a:solidFill>
                <a:latin typeface="Arial" panose="020B0604020202020204" pitchFamily="34" charset="0"/>
                <a:cs typeface="Arial" panose="020B0604020202020204" pitchFamily="34" charset="0"/>
              </a:defRPr>
            </a:lvl4pPr>
            <a:lvl5pPr>
              <a:defRPr b="0" i="0">
                <a:solidFill>
                  <a:srgbClr val="29282A"/>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5F81DC9C-C742-CC43-9BCC-DE5BED46C220}"/>
              </a:ext>
            </a:extLst>
          </p:cNvPr>
          <p:cNvSpPr>
            <a:spLocks noGrp="1"/>
          </p:cNvSpPr>
          <p:nvPr>
            <p:ph type="dt" sz="half" idx="10"/>
          </p:nvPr>
        </p:nvSpPr>
        <p:spPr>
          <a:xfrm>
            <a:off x="628650" y="4857750"/>
            <a:ext cx="2057400" cy="274637"/>
          </a:xfrm>
        </p:spPr>
        <p:txBody>
          <a:bodyPr/>
          <a:lstStyle>
            <a:lvl1pPr>
              <a:defRPr b="0" i="0">
                <a:solidFill>
                  <a:schemeClr val="bg1">
                    <a:lumMod val="75000"/>
                  </a:schemeClr>
                </a:solidFill>
                <a:latin typeface="Arial" panose="020B0604020202020204" pitchFamily="34" charset="0"/>
                <a:cs typeface="Arial" panose="020B0604020202020204" pitchFamily="34" charset="0"/>
              </a:defRPr>
            </a:lvl1pPr>
          </a:lstStyle>
          <a:p>
            <a:fld id="{09B06B83-55B1-024A-874C-D3B29D0951C9}" type="datetime1">
              <a:rPr lang="en-US" smtClean="0"/>
              <a:t>7/15/24</a:t>
            </a:fld>
            <a:endParaRPr lang="en-US" dirty="0"/>
          </a:p>
        </p:txBody>
      </p:sp>
      <p:sp>
        <p:nvSpPr>
          <p:cNvPr id="11" name="Footer Placeholder 4">
            <a:extLst>
              <a:ext uri="{FF2B5EF4-FFF2-40B4-BE49-F238E27FC236}">
                <a16:creationId xmlns:a16="http://schemas.microsoft.com/office/drawing/2014/main" id="{0AB1E2DB-1C7A-864F-B55D-5376BE7282D1}"/>
              </a:ext>
            </a:extLst>
          </p:cNvPr>
          <p:cNvSpPr>
            <a:spLocks noGrp="1"/>
          </p:cNvSpPr>
          <p:nvPr>
            <p:ph type="ftr" sz="quarter" idx="11"/>
          </p:nvPr>
        </p:nvSpPr>
        <p:spPr>
          <a:xfrm>
            <a:off x="3028950" y="4857750"/>
            <a:ext cx="3086100" cy="274637"/>
          </a:xfrm>
        </p:spPr>
        <p:txBody>
          <a:bodyPr/>
          <a:lstStyle>
            <a:lvl1pPr>
              <a:defRPr b="0" i="0">
                <a:solidFill>
                  <a:schemeClr val="bg1">
                    <a:lumMod val="75000"/>
                  </a:schemeClr>
                </a:solidFill>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1ED82CD0-B4CE-4C48-9371-A1CF32B8D1D5}"/>
              </a:ext>
            </a:extLst>
          </p:cNvPr>
          <p:cNvSpPr>
            <a:spLocks noGrp="1"/>
          </p:cNvSpPr>
          <p:nvPr>
            <p:ph type="sldNum" sz="quarter" idx="12"/>
          </p:nvPr>
        </p:nvSpPr>
        <p:spPr>
          <a:xfrm>
            <a:off x="6457950" y="4857750"/>
            <a:ext cx="2057400" cy="274637"/>
          </a:xfrm>
        </p:spPr>
        <p:txBody>
          <a:bodyPr/>
          <a:lstStyle>
            <a:lvl1pPr>
              <a:defRPr b="0" i="0">
                <a:solidFill>
                  <a:schemeClr val="bg1">
                    <a:lumMod val="75000"/>
                  </a:schemeClr>
                </a:solidFill>
                <a:latin typeface="Arial" panose="020B0604020202020204" pitchFamily="34" charset="0"/>
                <a:cs typeface="Arial" panose="020B0604020202020204" pitchFamily="34" charset="0"/>
              </a:defRPr>
            </a:lvl1pPr>
          </a:lstStyle>
          <a:p>
            <a:fld id="{DF8A797E-2104-A542-91CF-49E94E48657D}" type="slidenum">
              <a:rPr lang="en-US" smtClean="0"/>
              <a:pPr/>
              <a:t>‹#›</a:t>
            </a:fld>
            <a:endParaRPr lang="en-US"/>
          </a:p>
        </p:txBody>
      </p:sp>
    </p:spTree>
    <p:extLst>
      <p:ext uri="{BB962C8B-B14F-4D97-AF65-F5344CB8AC3E}">
        <p14:creationId xmlns:p14="http://schemas.microsoft.com/office/powerpoint/2010/main" val="105966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700"/>
            <a:ext cx="7886700" cy="2139950"/>
          </a:xfrm>
        </p:spPr>
        <p:txBody>
          <a:bodyPr anchor="b"/>
          <a:lstStyle>
            <a:lvl1pPr>
              <a:defRPr sz="6000" b="0" i="0">
                <a:solidFill>
                  <a:srgbClr val="285087"/>
                </a:solidFill>
                <a:latin typeface="Calibri Light" panose="020F0302020204030204" pitchFamily="34" charset="0"/>
                <a:cs typeface="Calibri Light" panose="020F0302020204030204" pitchFamily="34" charset="0"/>
              </a:defRPr>
            </a:lvl1pPr>
          </a:lstStyle>
          <a:p>
            <a:r>
              <a:rPr lang="en-US" dirty="0"/>
              <a:t>Click to edit </a:t>
            </a:r>
            <a:br>
              <a:rPr lang="en-US" dirty="0"/>
            </a:br>
            <a:r>
              <a:rPr lang="en-US" dirty="0"/>
              <a:t>Master title style</a:t>
            </a:r>
          </a:p>
        </p:txBody>
      </p:sp>
      <p:sp>
        <p:nvSpPr>
          <p:cNvPr id="3" name="Text Placeholder 2"/>
          <p:cNvSpPr>
            <a:spLocks noGrp="1"/>
          </p:cNvSpPr>
          <p:nvPr>
            <p:ph type="body" idx="1" hasCustomPrompt="1"/>
          </p:nvPr>
        </p:nvSpPr>
        <p:spPr>
          <a:xfrm>
            <a:off x="623888" y="3441700"/>
            <a:ext cx="7886700" cy="1125538"/>
          </a:xfrm>
        </p:spPr>
        <p:txBody>
          <a:bodyPr/>
          <a:lstStyle>
            <a:lvl1pPr marL="0" indent="0">
              <a:buNone/>
              <a:defRPr sz="2400" b="0" i="0">
                <a:solidFill>
                  <a:srgbClr val="29282A"/>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Date Placeholder 3">
            <a:extLst>
              <a:ext uri="{FF2B5EF4-FFF2-40B4-BE49-F238E27FC236}">
                <a16:creationId xmlns:a16="http://schemas.microsoft.com/office/drawing/2014/main" id="{0609A941-2CFA-7846-9ED8-0423A3941477}"/>
              </a:ext>
            </a:extLst>
          </p:cNvPr>
          <p:cNvSpPr>
            <a:spLocks noGrp="1"/>
          </p:cNvSpPr>
          <p:nvPr>
            <p:ph type="dt" sz="half" idx="10"/>
          </p:nvPr>
        </p:nvSpPr>
        <p:spPr>
          <a:xfrm>
            <a:off x="628650" y="4857750"/>
            <a:ext cx="20574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fld id="{EDC51B74-2781-114B-974C-1061D4F00C22}" type="datetime1">
              <a:rPr lang="en-US" smtClean="0"/>
              <a:t>7/15/24</a:t>
            </a:fld>
            <a:endParaRPr lang="en-US" dirty="0"/>
          </a:p>
        </p:txBody>
      </p:sp>
      <p:sp>
        <p:nvSpPr>
          <p:cNvPr id="11" name="Footer Placeholder 4">
            <a:extLst>
              <a:ext uri="{FF2B5EF4-FFF2-40B4-BE49-F238E27FC236}">
                <a16:creationId xmlns:a16="http://schemas.microsoft.com/office/drawing/2014/main" id="{40D96E7F-0182-7141-90C8-905DD5F2F3B5}"/>
              </a:ext>
            </a:extLst>
          </p:cNvPr>
          <p:cNvSpPr>
            <a:spLocks noGrp="1"/>
          </p:cNvSpPr>
          <p:nvPr>
            <p:ph type="ftr" sz="quarter" idx="11"/>
          </p:nvPr>
        </p:nvSpPr>
        <p:spPr>
          <a:xfrm>
            <a:off x="3028950" y="4857750"/>
            <a:ext cx="30861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endParaRPr lang="en-US"/>
          </a:p>
        </p:txBody>
      </p:sp>
      <p:sp>
        <p:nvSpPr>
          <p:cNvPr id="12" name="Slide Number Placeholder 5">
            <a:extLst>
              <a:ext uri="{FF2B5EF4-FFF2-40B4-BE49-F238E27FC236}">
                <a16:creationId xmlns:a16="http://schemas.microsoft.com/office/drawing/2014/main" id="{48AFF890-59F0-1548-8F05-5F1BCDEA9262}"/>
              </a:ext>
            </a:extLst>
          </p:cNvPr>
          <p:cNvSpPr>
            <a:spLocks noGrp="1"/>
          </p:cNvSpPr>
          <p:nvPr>
            <p:ph type="sldNum" sz="quarter" idx="12"/>
          </p:nvPr>
        </p:nvSpPr>
        <p:spPr>
          <a:xfrm>
            <a:off x="6457950" y="4857750"/>
            <a:ext cx="20574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fld id="{DF8A797E-2104-A542-91CF-49E94E48657D}" type="slidenum">
              <a:rPr lang="en-US" smtClean="0"/>
              <a:pPr/>
              <a:t>‹#›</a:t>
            </a:fld>
            <a:endParaRPr lang="en-US"/>
          </a:p>
        </p:txBody>
      </p:sp>
    </p:spTree>
    <p:extLst>
      <p:ext uri="{BB962C8B-B14F-4D97-AF65-F5344CB8AC3E}">
        <p14:creationId xmlns:p14="http://schemas.microsoft.com/office/powerpoint/2010/main" val="652660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solidFill>
                  <a:srgbClr val="285087"/>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sz="half" idx="1" hasCustomPrompt="1"/>
          </p:nvPr>
        </p:nvSpPr>
        <p:spPr>
          <a:xfrm>
            <a:off x="628650" y="1370013"/>
            <a:ext cx="3867150" cy="3262312"/>
          </a:xfrm>
        </p:spPr>
        <p:txBody>
          <a:bodyPr/>
          <a:lstStyle>
            <a:lvl1pPr>
              <a:defRPr b="0" i="0">
                <a:solidFill>
                  <a:srgbClr val="29282A"/>
                </a:solidFill>
                <a:latin typeface="Calibri" panose="020F0502020204030204" pitchFamily="34" charset="0"/>
                <a:cs typeface="Calibri" panose="020F0502020204030204" pitchFamily="34" charset="0"/>
              </a:defRPr>
            </a:lvl1pPr>
            <a:lvl2pPr>
              <a:defRPr b="0" i="0">
                <a:solidFill>
                  <a:srgbClr val="29282A"/>
                </a:solidFill>
                <a:latin typeface="Calibri" panose="020F0502020204030204" pitchFamily="34" charset="0"/>
                <a:cs typeface="Calibri" panose="020F0502020204030204" pitchFamily="34" charset="0"/>
              </a:defRPr>
            </a:lvl2pPr>
            <a:lvl3pPr>
              <a:defRPr b="0" i="0">
                <a:solidFill>
                  <a:srgbClr val="29282A"/>
                </a:solidFill>
                <a:latin typeface="Calibri" panose="020F0502020204030204" pitchFamily="34" charset="0"/>
                <a:cs typeface="Calibri" panose="020F0502020204030204" pitchFamily="34" charset="0"/>
              </a:defRPr>
            </a:lvl3pPr>
            <a:lvl4pPr>
              <a:defRPr b="0" i="0">
                <a:solidFill>
                  <a:srgbClr val="29282A"/>
                </a:solidFill>
                <a:latin typeface="Calibri" panose="020F0502020204030204" pitchFamily="34" charset="0"/>
                <a:cs typeface="Calibri" panose="020F0502020204030204" pitchFamily="34" charset="0"/>
              </a:defRPr>
            </a:lvl4pPr>
            <a:lvl5pPr>
              <a:defRPr b="0" i="0">
                <a:solidFill>
                  <a:srgbClr val="29282A"/>
                </a:solidFill>
                <a:latin typeface="Calibri" panose="020F0502020204030204" pitchFamily="34" charset="0"/>
                <a:cs typeface="Calibri" panose="020F0502020204030204" pitchFamily="34" charset="0"/>
              </a:defRPr>
            </a:lvl5pPr>
          </a:lstStyle>
          <a:p>
            <a:pPr lvl="0"/>
            <a:r>
              <a:rPr lang="en-US" dirty="0"/>
              <a:t>Click to edit </a:t>
            </a:r>
            <a:br>
              <a:rPr lang="en-US" dirty="0"/>
            </a:br>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370013"/>
            <a:ext cx="3867150" cy="3262312"/>
          </a:xfrm>
        </p:spPr>
        <p:txBody>
          <a:bodyPr/>
          <a:lstStyle>
            <a:lvl1pPr>
              <a:defRPr b="0" i="0">
                <a:solidFill>
                  <a:srgbClr val="29282A"/>
                </a:solidFill>
                <a:latin typeface="Calibri" panose="020F0502020204030204" pitchFamily="34" charset="0"/>
                <a:cs typeface="Calibri" panose="020F0502020204030204" pitchFamily="34" charset="0"/>
              </a:defRPr>
            </a:lvl1pPr>
            <a:lvl2pPr>
              <a:defRPr b="0" i="0">
                <a:solidFill>
                  <a:srgbClr val="29282A"/>
                </a:solidFill>
                <a:latin typeface="Calibri" panose="020F0502020204030204" pitchFamily="34" charset="0"/>
                <a:cs typeface="Calibri" panose="020F0502020204030204" pitchFamily="34" charset="0"/>
              </a:defRPr>
            </a:lvl2pPr>
            <a:lvl3pPr>
              <a:defRPr b="0" i="0">
                <a:solidFill>
                  <a:srgbClr val="29282A"/>
                </a:solidFill>
                <a:latin typeface="Calibri" panose="020F0502020204030204" pitchFamily="34" charset="0"/>
                <a:cs typeface="Calibri" panose="020F0502020204030204" pitchFamily="34" charset="0"/>
              </a:defRPr>
            </a:lvl3pPr>
            <a:lvl4pPr>
              <a:defRPr b="0" i="0">
                <a:solidFill>
                  <a:srgbClr val="29282A"/>
                </a:solidFill>
                <a:latin typeface="Calibri" panose="020F0502020204030204" pitchFamily="34" charset="0"/>
                <a:cs typeface="Calibri" panose="020F0502020204030204" pitchFamily="34" charset="0"/>
              </a:defRPr>
            </a:lvl4pPr>
            <a:lvl5pPr>
              <a:defRPr b="0" i="0">
                <a:solidFill>
                  <a:srgbClr val="29282A"/>
                </a:solidFill>
                <a:latin typeface="Calibri" panose="020F0502020204030204" pitchFamily="34" charset="0"/>
                <a:cs typeface="Calibri" panose="020F0502020204030204" pitchFamily="34" charset="0"/>
              </a:defRPr>
            </a:lvl5pPr>
          </a:lstStyle>
          <a:p>
            <a:pPr lvl="0"/>
            <a:r>
              <a:rPr lang="en-US" dirty="0"/>
              <a:t>Click to edit </a:t>
            </a:r>
            <a:br>
              <a:rPr lang="en-US" dirty="0"/>
            </a:br>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C5D7316A-F7B2-DD41-B0F8-530EF17EC275}"/>
              </a:ext>
            </a:extLst>
          </p:cNvPr>
          <p:cNvSpPr>
            <a:spLocks noGrp="1"/>
          </p:cNvSpPr>
          <p:nvPr>
            <p:ph type="dt" sz="half" idx="10"/>
          </p:nvPr>
        </p:nvSpPr>
        <p:spPr>
          <a:xfrm>
            <a:off x="628650" y="4857750"/>
            <a:ext cx="20574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fld id="{F900895E-241B-E94E-8690-C3960809BF83}" type="datetime1">
              <a:rPr lang="en-US" smtClean="0"/>
              <a:t>7/15/24</a:t>
            </a:fld>
            <a:endParaRPr lang="en-US" dirty="0"/>
          </a:p>
        </p:txBody>
      </p:sp>
      <p:sp>
        <p:nvSpPr>
          <p:cNvPr id="12" name="Footer Placeholder 4">
            <a:extLst>
              <a:ext uri="{FF2B5EF4-FFF2-40B4-BE49-F238E27FC236}">
                <a16:creationId xmlns:a16="http://schemas.microsoft.com/office/drawing/2014/main" id="{7221A0E2-33FC-B54A-8CEC-C830BC38EF07}"/>
              </a:ext>
            </a:extLst>
          </p:cNvPr>
          <p:cNvSpPr>
            <a:spLocks noGrp="1"/>
          </p:cNvSpPr>
          <p:nvPr>
            <p:ph type="ftr" sz="quarter" idx="11"/>
          </p:nvPr>
        </p:nvSpPr>
        <p:spPr>
          <a:xfrm>
            <a:off x="3028950" y="4857750"/>
            <a:ext cx="30861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endParaRPr lang="en-US"/>
          </a:p>
        </p:txBody>
      </p:sp>
      <p:sp>
        <p:nvSpPr>
          <p:cNvPr id="13" name="Slide Number Placeholder 5">
            <a:extLst>
              <a:ext uri="{FF2B5EF4-FFF2-40B4-BE49-F238E27FC236}">
                <a16:creationId xmlns:a16="http://schemas.microsoft.com/office/drawing/2014/main" id="{D629CD1A-0CA3-A14B-856E-81CC082219F5}"/>
              </a:ext>
            </a:extLst>
          </p:cNvPr>
          <p:cNvSpPr>
            <a:spLocks noGrp="1"/>
          </p:cNvSpPr>
          <p:nvPr>
            <p:ph type="sldNum" sz="quarter" idx="12"/>
          </p:nvPr>
        </p:nvSpPr>
        <p:spPr>
          <a:xfrm>
            <a:off x="6457950" y="4857750"/>
            <a:ext cx="20574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fld id="{DF8A797E-2104-A542-91CF-49E94E48657D}" type="slidenum">
              <a:rPr lang="en-US" smtClean="0"/>
              <a:pPr/>
              <a:t>‹#›</a:t>
            </a:fld>
            <a:endParaRPr lang="en-US"/>
          </a:p>
        </p:txBody>
      </p:sp>
    </p:spTree>
    <p:extLst>
      <p:ext uri="{BB962C8B-B14F-4D97-AF65-F5344CB8AC3E}">
        <p14:creationId xmlns:p14="http://schemas.microsoft.com/office/powerpoint/2010/main" val="2062273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274638"/>
            <a:ext cx="7886700" cy="993775"/>
          </a:xfrm>
        </p:spPr>
        <p:txBody>
          <a:bodyPr/>
          <a:lstStyle>
            <a:lvl1pPr>
              <a:defRPr b="0" i="0">
                <a:solidFill>
                  <a:srgbClr val="285087"/>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630238" y="1260475"/>
            <a:ext cx="3868737" cy="619125"/>
          </a:xfrm>
        </p:spPr>
        <p:txBody>
          <a:bodyPr anchor="b"/>
          <a:lstStyle>
            <a:lvl1pPr marL="0" indent="0">
              <a:buNone/>
              <a:defRPr sz="2400" b="1" i="0">
                <a:solidFill>
                  <a:srgbClr val="29282A"/>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styles</a:t>
            </a:r>
          </a:p>
        </p:txBody>
      </p:sp>
      <p:sp>
        <p:nvSpPr>
          <p:cNvPr id="4" name="Content Placeholder 3"/>
          <p:cNvSpPr>
            <a:spLocks noGrp="1"/>
          </p:cNvSpPr>
          <p:nvPr>
            <p:ph sz="half" idx="2" hasCustomPrompt="1"/>
          </p:nvPr>
        </p:nvSpPr>
        <p:spPr>
          <a:xfrm>
            <a:off x="630238" y="1879600"/>
            <a:ext cx="3868737" cy="2762250"/>
          </a:xfrm>
        </p:spPr>
        <p:txBody>
          <a:bodyPr/>
          <a:lstStyle>
            <a:lvl1pPr>
              <a:defRPr b="0" i="0">
                <a:solidFill>
                  <a:srgbClr val="29282A"/>
                </a:solidFill>
                <a:latin typeface="Calibri" panose="020F0502020204030204" pitchFamily="34" charset="0"/>
                <a:cs typeface="Calibri" panose="020F0502020204030204" pitchFamily="34" charset="0"/>
              </a:defRPr>
            </a:lvl1pPr>
            <a:lvl2pPr>
              <a:defRPr b="0" i="0">
                <a:solidFill>
                  <a:srgbClr val="29282A"/>
                </a:solidFill>
                <a:latin typeface="Calibri" panose="020F0502020204030204" pitchFamily="34" charset="0"/>
                <a:cs typeface="Calibri" panose="020F0502020204030204" pitchFamily="34" charset="0"/>
              </a:defRPr>
            </a:lvl2pPr>
            <a:lvl3pPr>
              <a:defRPr b="0" i="0">
                <a:solidFill>
                  <a:srgbClr val="29282A"/>
                </a:solidFill>
                <a:latin typeface="Calibri" panose="020F0502020204030204" pitchFamily="34" charset="0"/>
                <a:cs typeface="Calibri" panose="020F0502020204030204" pitchFamily="34" charset="0"/>
              </a:defRPr>
            </a:lvl3pPr>
            <a:lvl4pPr>
              <a:defRPr b="0" i="0">
                <a:solidFill>
                  <a:srgbClr val="29282A"/>
                </a:solidFill>
                <a:latin typeface="Calibri" panose="020F0502020204030204" pitchFamily="34" charset="0"/>
                <a:cs typeface="Calibri" panose="020F0502020204030204" pitchFamily="34" charset="0"/>
              </a:defRPr>
            </a:lvl4pPr>
            <a:lvl5pPr>
              <a:defRPr b="0" i="0">
                <a:solidFill>
                  <a:srgbClr val="29282A"/>
                </a:solidFill>
                <a:latin typeface="Calibri" panose="020F0502020204030204" pitchFamily="34" charset="0"/>
                <a:cs typeface="Calibri" panose="020F0502020204030204" pitchFamily="34" charset="0"/>
              </a:defRPr>
            </a:lvl5pPr>
          </a:lstStyle>
          <a:p>
            <a:pPr lvl="0"/>
            <a:r>
              <a:rPr lang="en-US" dirty="0"/>
              <a:t>Click to edit </a:t>
            </a:r>
            <a:br>
              <a:rPr lang="en-US" dirty="0"/>
            </a:br>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i="0">
                <a:solidFill>
                  <a:srgbClr val="29282A"/>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hasCustomPrompt="1"/>
          </p:nvPr>
        </p:nvSpPr>
        <p:spPr>
          <a:xfrm>
            <a:off x="4629150" y="1879600"/>
            <a:ext cx="3887788" cy="2762250"/>
          </a:xfrm>
        </p:spPr>
        <p:txBody>
          <a:bodyPr/>
          <a:lstStyle>
            <a:lvl1pPr>
              <a:defRPr b="0" i="0">
                <a:solidFill>
                  <a:srgbClr val="29282A"/>
                </a:solidFill>
                <a:latin typeface="Calibri" panose="020F0502020204030204" pitchFamily="34" charset="0"/>
                <a:cs typeface="Calibri" panose="020F0502020204030204" pitchFamily="34" charset="0"/>
              </a:defRPr>
            </a:lvl1pPr>
            <a:lvl2pPr>
              <a:defRPr b="0" i="0">
                <a:solidFill>
                  <a:srgbClr val="29282A"/>
                </a:solidFill>
                <a:latin typeface="Calibri" panose="020F0502020204030204" pitchFamily="34" charset="0"/>
                <a:cs typeface="Calibri" panose="020F0502020204030204" pitchFamily="34" charset="0"/>
              </a:defRPr>
            </a:lvl2pPr>
            <a:lvl3pPr>
              <a:defRPr b="0" i="0">
                <a:solidFill>
                  <a:srgbClr val="29282A"/>
                </a:solidFill>
                <a:latin typeface="Calibri" panose="020F0502020204030204" pitchFamily="34" charset="0"/>
                <a:cs typeface="Calibri" panose="020F0502020204030204" pitchFamily="34" charset="0"/>
              </a:defRPr>
            </a:lvl3pPr>
            <a:lvl4pPr>
              <a:defRPr b="0" i="0">
                <a:solidFill>
                  <a:srgbClr val="29282A"/>
                </a:solidFill>
                <a:latin typeface="Calibri" panose="020F0502020204030204" pitchFamily="34" charset="0"/>
                <a:cs typeface="Calibri" panose="020F0502020204030204" pitchFamily="34" charset="0"/>
              </a:defRPr>
            </a:lvl4pPr>
            <a:lvl5pPr>
              <a:defRPr b="0" i="0">
                <a:solidFill>
                  <a:srgbClr val="29282A"/>
                </a:solidFill>
                <a:latin typeface="Calibri" panose="020F0502020204030204" pitchFamily="34" charset="0"/>
                <a:cs typeface="Calibri" panose="020F0502020204030204" pitchFamily="34" charset="0"/>
              </a:defRPr>
            </a:lvl5pPr>
          </a:lstStyle>
          <a:p>
            <a:pPr lvl="0"/>
            <a:r>
              <a:rPr lang="en-US" dirty="0"/>
              <a:t>Click to edit </a:t>
            </a:r>
            <a:br>
              <a:rPr lang="en-US" dirty="0"/>
            </a:br>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5F97F194-B43C-6742-ACBE-D2B07AD3E566}"/>
              </a:ext>
            </a:extLst>
          </p:cNvPr>
          <p:cNvSpPr>
            <a:spLocks noGrp="1"/>
          </p:cNvSpPr>
          <p:nvPr>
            <p:ph type="dt" sz="half" idx="10"/>
          </p:nvPr>
        </p:nvSpPr>
        <p:spPr>
          <a:xfrm>
            <a:off x="628650" y="4857750"/>
            <a:ext cx="20574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fld id="{BDC0A72F-B69A-4344-9360-A81445C14CFB}" type="datetime1">
              <a:rPr lang="en-US" smtClean="0"/>
              <a:t>7/15/24</a:t>
            </a:fld>
            <a:endParaRPr lang="en-US" dirty="0"/>
          </a:p>
        </p:txBody>
      </p:sp>
      <p:sp>
        <p:nvSpPr>
          <p:cNvPr id="11" name="Footer Placeholder 4">
            <a:extLst>
              <a:ext uri="{FF2B5EF4-FFF2-40B4-BE49-F238E27FC236}">
                <a16:creationId xmlns:a16="http://schemas.microsoft.com/office/drawing/2014/main" id="{38AD901A-B212-6D49-AE18-D2907C6E3FA6}"/>
              </a:ext>
            </a:extLst>
          </p:cNvPr>
          <p:cNvSpPr>
            <a:spLocks noGrp="1"/>
          </p:cNvSpPr>
          <p:nvPr>
            <p:ph type="ftr" sz="quarter" idx="11"/>
          </p:nvPr>
        </p:nvSpPr>
        <p:spPr>
          <a:xfrm>
            <a:off x="3028950" y="4857750"/>
            <a:ext cx="30861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endParaRPr lang="en-US"/>
          </a:p>
        </p:txBody>
      </p:sp>
      <p:sp>
        <p:nvSpPr>
          <p:cNvPr id="12" name="Slide Number Placeholder 5">
            <a:extLst>
              <a:ext uri="{FF2B5EF4-FFF2-40B4-BE49-F238E27FC236}">
                <a16:creationId xmlns:a16="http://schemas.microsoft.com/office/drawing/2014/main" id="{D9FFB772-EE0B-754C-9844-41A32EA04B46}"/>
              </a:ext>
            </a:extLst>
          </p:cNvPr>
          <p:cNvSpPr>
            <a:spLocks noGrp="1"/>
          </p:cNvSpPr>
          <p:nvPr>
            <p:ph type="sldNum" sz="quarter" idx="12"/>
          </p:nvPr>
        </p:nvSpPr>
        <p:spPr>
          <a:xfrm>
            <a:off x="6457950" y="4857750"/>
            <a:ext cx="20574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fld id="{DF8A797E-2104-A542-91CF-49E94E48657D}" type="slidenum">
              <a:rPr lang="en-US" smtClean="0"/>
              <a:pPr/>
              <a:t>‹#›</a:t>
            </a:fld>
            <a:endParaRPr lang="en-US"/>
          </a:p>
        </p:txBody>
      </p:sp>
    </p:spTree>
    <p:extLst>
      <p:ext uri="{BB962C8B-B14F-4D97-AF65-F5344CB8AC3E}">
        <p14:creationId xmlns:p14="http://schemas.microsoft.com/office/powerpoint/2010/main" val="24470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solidFill>
                  <a:srgbClr val="285087"/>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6" name="Date Placeholder 3">
            <a:extLst>
              <a:ext uri="{FF2B5EF4-FFF2-40B4-BE49-F238E27FC236}">
                <a16:creationId xmlns:a16="http://schemas.microsoft.com/office/drawing/2014/main" id="{088836BB-7E7B-7847-ABEA-96917175D970}"/>
              </a:ext>
            </a:extLst>
          </p:cNvPr>
          <p:cNvSpPr>
            <a:spLocks noGrp="1"/>
          </p:cNvSpPr>
          <p:nvPr>
            <p:ph type="dt" sz="half" idx="10"/>
          </p:nvPr>
        </p:nvSpPr>
        <p:spPr>
          <a:xfrm>
            <a:off x="628650" y="4857750"/>
            <a:ext cx="20574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fld id="{D33230F7-7FF1-6A46-B132-1C1915969D3F}" type="datetime1">
              <a:rPr lang="en-US" smtClean="0"/>
              <a:t>7/15/24</a:t>
            </a:fld>
            <a:endParaRPr lang="en-US" dirty="0"/>
          </a:p>
        </p:txBody>
      </p:sp>
      <p:sp>
        <p:nvSpPr>
          <p:cNvPr id="7" name="Footer Placeholder 4">
            <a:extLst>
              <a:ext uri="{FF2B5EF4-FFF2-40B4-BE49-F238E27FC236}">
                <a16:creationId xmlns:a16="http://schemas.microsoft.com/office/drawing/2014/main" id="{B60ED564-8C7A-FC46-9432-485C26EFC0DA}"/>
              </a:ext>
            </a:extLst>
          </p:cNvPr>
          <p:cNvSpPr>
            <a:spLocks noGrp="1"/>
          </p:cNvSpPr>
          <p:nvPr>
            <p:ph type="ftr" sz="quarter" idx="11"/>
          </p:nvPr>
        </p:nvSpPr>
        <p:spPr>
          <a:xfrm>
            <a:off x="3028950" y="4857750"/>
            <a:ext cx="30861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endParaRPr lang="en-US"/>
          </a:p>
        </p:txBody>
      </p:sp>
      <p:sp>
        <p:nvSpPr>
          <p:cNvPr id="8" name="Slide Number Placeholder 5">
            <a:extLst>
              <a:ext uri="{FF2B5EF4-FFF2-40B4-BE49-F238E27FC236}">
                <a16:creationId xmlns:a16="http://schemas.microsoft.com/office/drawing/2014/main" id="{B0F0E5EB-3C5F-BA45-B6BC-3541CFC37A73}"/>
              </a:ext>
            </a:extLst>
          </p:cNvPr>
          <p:cNvSpPr>
            <a:spLocks noGrp="1"/>
          </p:cNvSpPr>
          <p:nvPr>
            <p:ph type="sldNum" sz="quarter" idx="12"/>
          </p:nvPr>
        </p:nvSpPr>
        <p:spPr>
          <a:xfrm>
            <a:off x="6457950" y="4857750"/>
            <a:ext cx="20574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fld id="{DF8A797E-2104-A542-91CF-49E94E48657D}" type="slidenum">
              <a:rPr lang="en-US" smtClean="0"/>
              <a:pPr/>
              <a:t>‹#›</a:t>
            </a:fld>
            <a:endParaRPr lang="en-US"/>
          </a:p>
        </p:txBody>
      </p:sp>
    </p:spTree>
    <p:extLst>
      <p:ext uri="{BB962C8B-B14F-4D97-AF65-F5344CB8AC3E}">
        <p14:creationId xmlns:p14="http://schemas.microsoft.com/office/powerpoint/2010/main" val="281061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C4A7F2C-7442-1F49-90DB-326992DF91D6}"/>
              </a:ext>
            </a:extLst>
          </p:cNvPr>
          <p:cNvSpPr>
            <a:spLocks noGrp="1"/>
          </p:cNvSpPr>
          <p:nvPr>
            <p:ph type="dt" sz="half" idx="10"/>
          </p:nvPr>
        </p:nvSpPr>
        <p:spPr>
          <a:xfrm>
            <a:off x="628650" y="4857750"/>
            <a:ext cx="20574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fld id="{B7F6DE15-7FC6-024A-A30B-557E5535FF65}" type="datetime1">
              <a:rPr lang="en-US" smtClean="0"/>
              <a:t>7/15/24</a:t>
            </a:fld>
            <a:endParaRPr lang="en-US" dirty="0"/>
          </a:p>
        </p:txBody>
      </p:sp>
      <p:sp>
        <p:nvSpPr>
          <p:cNvPr id="6" name="Footer Placeholder 4">
            <a:extLst>
              <a:ext uri="{FF2B5EF4-FFF2-40B4-BE49-F238E27FC236}">
                <a16:creationId xmlns:a16="http://schemas.microsoft.com/office/drawing/2014/main" id="{17CB891F-BD40-3C4A-B013-658AE60F8E00}"/>
              </a:ext>
            </a:extLst>
          </p:cNvPr>
          <p:cNvSpPr>
            <a:spLocks noGrp="1"/>
          </p:cNvSpPr>
          <p:nvPr>
            <p:ph type="ftr" sz="quarter" idx="11"/>
          </p:nvPr>
        </p:nvSpPr>
        <p:spPr>
          <a:xfrm>
            <a:off x="3028950" y="4857750"/>
            <a:ext cx="30861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endParaRPr lang="en-US"/>
          </a:p>
        </p:txBody>
      </p:sp>
      <p:sp>
        <p:nvSpPr>
          <p:cNvPr id="7" name="Slide Number Placeholder 5">
            <a:extLst>
              <a:ext uri="{FF2B5EF4-FFF2-40B4-BE49-F238E27FC236}">
                <a16:creationId xmlns:a16="http://schemas.microsoft.com/office/drawing/2014/main" id="{A7F70489-A94C-9946-99AB-061FEAA51794}"/>
              </a:ext>
            </a:extLst>
          </p:cNvPr>
          <p:cNvSpPr>
            <a:spLocks noGrp="1"/>
          </p:cNvSpPr>
          <p:nvPr>
            <p:ph type="sldNum" sz="quarter" idx="12"/>
          </p:nvPr>
        </p:nvSpPr>
        <p:spPr>
          <a:xfrm>
            <a:off x="6457950" y="4857750"/>
            <a:ext cx="20574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fld id="{DF8A797E-2104-A542-91CF-49E94E48657D}" type="slidenum">
              <a:rPr lang="en-US" smtClean="0"/>
              <a:pPr/>
              <a:t>‹#›</a:t>
            </a:fld>
            <a:endParaRPr lang="en-US"/>
          </a:p>
        </p:txBody>
      </p:sp>
    </p:spTree>
    <p:extLst>
      <p:ext uri="{BB962C8B-B14F-4D97-AF65-F5344CB8AC3E}">
        <p14:creationId xmlns:p14="http://schemas.microsoft.com/office/powerpoint/2010/main" val="1478746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b="0" i="0">
                <a:solidFill>
                  <a:srgbClr val="285087"/>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3887788" y="741363"/>
            <a:ext cx="4629150" cy="3654425"/>
          </a:xfrm>
        </p:spPr>
        <p:txBody>
          <a:bodyPr/>
          <a:lstStyle>
            <a:lvl1pPr>
              <a:defRPr sz="3200" b="0" i="0">
                <a:solidFill>
                  <a:srgbClr val="29282A"/>
                </a:solidFill>
                <a:latin typeface="Calibri" panose="020F0502020204030204" pitchFamily="34" charset="0"/>
                <a:cs typeface="Calibri" panose="020F0502020204030204" pitchFamily="34" charset="0"/>
              </a:defRPr>
            </a:lvl1pPr>
            <a:lvl2pPr>
              <a:defRPr sz="2800" b="0" i="0">
                <a:solidFill>
                  <a:srgbClr val="29282A"/>
                </a:solidFill>
                <a:latin typeface="Calibri" panose="020F0502020204030204" pitchFamily="34" charset="0"/>
                <a:cs typeface="Calibri" panose="020F0502020204030204" pitchFamily="34" charset="0"/>
              </a:defRPr>
            </a:lvl2pPr>
            <a:lvl3pPr>
              <a:defRPr sz="2400" b="0" i="0">
                <a:solidFill>
                  <a:srgbClr val="29282A"/>
                </a:solidFill>
                <a:latin typeface="Calibri" panose="020F0502020204030204" pitchFamily="34" charset="0"/>
                <a:cs typeface="Calibri" panose="020F0502020204030204" pitchFamily="34" charset="0"/>
              </a:defRPr>
            </a:lvl3pPr>
            <a:lvl4pPr>
              <a:defRPr sz="2000" b="0" i="0">
                <a:solidFill>
                  <a:srgbClr val="29282A"/>
                </a:solidFill>
                <a:latin typeface="Calibri" panose="020F0502020204030204" pitchFamily="34" charset="0"/>
                <a:cs typeface="Calibri" panose="020F0502020204030204" pitchFamily="34" charset="0"/>
              </a:defRPr>
            </a:lvl4pPr>
            <a:lvl5pPr>
              <a:defRPr sz="2000" b="0" i="0">
                <a:solidFill>
                  <a:srgbClr val="29282A"/>
                </a:solidFill>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a:t>
            </a:r>
            <a:br>
              <a:rPr lang="en-US" dirty="0"/>
            </a:br>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630238" y="1543050"/>
            <a:ext cx="2949575" cy="2859088"/>
          </a:xfrm>
        </p:spPr>
        <p:txBody>
          <a:bodyPr/>
          <a:lstStyle>
            <a:lvl1pPr marL="0" indent="0">
              <a:buNone/>
              <a:defRPr sz="1600" b="0" i="0">
                <a:solidFill>
                  <a:srgbClr val="29282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Date Placeholder 3">
            <a:extLst>
              <a:ext uri="{FF2B5EF4-FFF2-40B4-BE49-F238E27FC236}">
                <a16:creationId xmlns:a16="http://schemas.microsoft.com/office/drawing/2014/main" id="{0231F74F-948F-C44F-A1CC-7C215F21A3F8}"/>
              </a:ext>
            </a:extLst>
          </p:cNvPr>
          <p:cNvSpPr>
            <a:spLocks noGrp="1"/>
          </p:cNvSpPr>
          <p:nvPr>
            <p:ph type="dt" sz="half" idx="10"/>
          </p:nvPr>
        </p:nvSpPr>
        <p:spPr>
          <a:xfrm>
            <a:off x="628650" y="4857750"/>
            <a:ext cx="20574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fld id="{F8FB951C-AD46-0A4C-AF1E-D7FB99926AE6}" type="datetime1">
              <a:rPr lang="en-US" smtClean="0"/>
              <a:t>7/15/24</a:t>
            </a:fld>
            <a:endParaRPr lang="en-US" dirty="0"/>
          </a:p>
        </p:txBody>
      </p:sp>
      <p:sp>
        <p:nvSpPr>
          <p:cNvPr id="9" name="Footer Placeholder 4">
            <a:extLst>
              <a:ext uri="{FF2B5EF4-FFF2-40B4-BE49-F238E27FC236}">
                <a16:creationId xmlns:a16="http://schemas.microsoft.com/office/drawing/2014/main" id="{CEBF9E78-2BFE-9641-8C70-5C23DED8A26F}"/>
              </a:ext>
            </a:extLst>
          </p:cNvPr>
          <p:cNvSpPr>
            <a:spLocks noGrp="1"/>
          </p:cNvSpPr>
          <p:nvPr>
            <p:ph type="ftr" sz="quarter" idx="11"/>
          </p:nvPr>
        </p:nvSpPr>
        <p:spPr>
          <a:xfrm>
            <a:off x="3028950" y="4857750"/>
            <a:ext cx="30861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endParaRPr lang="en-US"/>
          </a:p>
        </p:txBody>
      </p:sp>
      <p:sp>
        <p:nvSpPr>
          <p:cNvPr id="10" name="Slide Number Placeholder 5">
            <a:extLst>
              <a:ext uri="{FF2B5EF4-FFF2-40B4-BE49-F238E27FC236}">
                <a16:creationId xmlns:a16="http://schemas.microsoft.com/office/drawing/2014/main" id="{2333E74C-F2E9-F64A-B8E7-60331492C16F}"/>
              </a:ext>
            </a:extLst>
          </p:cNvPr>
          <p:cNvSpPr>
            <a:spLocks noGrp="1"/>
          </p:cNvSpPr>
          <p:nvPr>
            <p:ph type="sldNum" sz="quarter" idx="12"/>
          </p:nvPr>
        </p:nvSpPr>
        <p:spPr>
          <a:xfrm>
            <a:off x="6457950" y="4857750"/>
            <a:ext cx="2057400" cy="274637"/>
          </a:xfrm>
        </p:spPr>
        <p:txBody>
          <a:bodyPr/>
          <a:lstStyle>
            <a:lvl1pPr>
              <a:defRPr b="0" i="0">
                <a:solidFill>
                  <a:schemeClr val="bg1">
                    <a:lumMod val="75000"/>
                  </a:schemeClr>
                </a:solidFill>
                <a:latin typeface="Calibri Light" panose="020F0302020204030204" pitchFamily="34" charset="0"/>
                <a:cs typeface="Calibri Light" panose="020F0302020204030204" pitchFamily="34" charset="0"/>
              </a:defRPr>
            </a:lvl1pPr>
          </a:lstStyle>
          <a:p>
            <a:fld id="{DF8A797E-2104-A542-91CF-49E94E48657D}" type="slidenum">
              <a:rPr lang="en-US" smtClean="0"/>
              <a:pPr/>
              <a:t>‹#›</a:t>
            </a:fld>
            <a:endParaRPr lang="en-US"/>
          </a:p>
        </p:txBody>
      </p:sp>
    </p:spTree>
    <p:extLst>
      <p:ext uri="{BB962C8B-B14F-4D97-AF65-F5344CB8AC3E}">
        <p14:creationId xmlns:p14="http://schemas.microsoft.com/office/powerpoint/2010/main" val="457808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b="0" i="0">
                <a:solidFill>
                  <a:srgbClr val="285087"/>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b="0" i="0">
                <a:solidFill>
                  <a:srgbClr val="29282A"/>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630238" y="1543050"/>
            <a:ext cx="2949575" cy="2859088"/>
          </a:xfrm>
        </p:spPr>
        <p:txBody>
          <a:bodyPr/>
          <a:lstStyle>
            <a:lvl1pPr marL="0" indent="0">
              <a:buNone/>
              <a:defRPr sz="1600" b="0" i="0">
                <a:solidFill>
                  <a:srgbClr val="29282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Date Placeholder 3">
            <a:extLst>
              <a:ext uri="{FF2B5EF4-FFF2-40B4-BE49-F238E27FC236}">
                <a16:creationId xmlns:a16="http://schemas.microsoft.com/office/drawing/2014/main" id="{1DBDAFF1-A2BD-7749-9428-34B9A7540E38}"/>
              </a:ext>
            </a:extLst>
          </p:cNvPr>
          <p:cNvSpPr>
            <a:spLocks noGrp="1"/>
          </p:cNvSpPr>
          <p:nvPr>
            <p:ph type="dt" sz="half" idx="10"/>
          </p:nvPr>
        </p:nvSpPr>
        <p:spPr>
          <a:xfrm>
            <a:off x="628650" y="4857750"/>
            <a:ext cx="2057400" cy="274637"/>
          </a:xfrm>
        </p:spPr>
        <p:txBody>
          <a:bodyPr/>
          <a:lstStyle>
            <a:lvl1pPr>
              <a:defRPr>
                <a:solidFill>
                  <a:schemeClr val="bg1">
                    <a:lumMod val="75000"/>
                  </a:schemeClr>
                </a:solidFill>
                <a:latin typeface="+mj-lt"/>
              </a:defRPr>
            </a:lvl1pPr>
          </a:lstStyle>
          <a:p>
            <a:fld id="{B80A35A6-D4F5-5B46-9AC5-B17F8DBBFDCB}" type="datetime1">
              <a:rPr lang="en-US" smtClean="0"/>
              <a:t>7/15/24</a:t>
            </a:fld>
            <a:endParaRPr lang="en-US" dirty="0"/>
          </a:p>
        </p:txBody>
      </p:sp>
      <p:sp>
        <p:nvSpPr>
          <p:cNvPr id="9" name="Footer Placeholder 4">
            <a:extLst>
              <a:ext uri="{FF2B5EF4-FFF2-40B4-BE49-F238E27FC236}">
                <a16:creationId xmlns:a16="http://schemas.microsoft.com/office/drawing/2014/main" id="{A42BBFEE-FB29-CC41-9AC0-7F52DB5E10D1}"/>
              </a:ext>
            </a:extLst>
          </p:cNvPr>
          <p:cNvSpPr>
            <a:spLocks noGrp="1"/>
          </p:cNvSpPr>
          <p:nvPr>
            <p:ph type="ftr" sz="quarter" idx="11"/>
          </p:nvPr>
        </p:nvSpPr>
        <p:spPr>
          <a:xfrm>
            <a:off x="3028950" y="4857750"/>
            <a:ext cx="3086100" cy="274637"/>
          </a:xfrm>
        </p:spPr>
        <p:txBody>
          <a:bodyPr/>
          <a:lstStyle>
            <a:lvl1pPr>
              <a:defRPr>
                <a:solidFill>
                  <a:schemeClr val="bg1">
                    <a:lumMod val="75000"/>
                  </a:schemeClr>
                </a:solidFill>
                <a:latin typeface="+mj-lt"/>
              </a:defRPr>
            </a:lvl1pPr>
          </a:lstStyle>
          <a:p>
            <a:endParaRPr lang="en-US"/>
          </a:p>
        </p:txBody>
      </p:sp>
      <p:sp>
        <p:nvSpPr>
          <p:cNvPr id="10" name="Slide Number Placeholder 5">
            <a:extLst>
              <a:ext uri="{FF2B5EF4-FFF2-40B4-BE49-F238E27FC236}">
                <a16:creationId xmlns:a16="http://schemas.microsoft.com/office/drawing/2014/main" id="{7C73323A-08FF-5447-9C2B-78155B7E38E1}"/>
              </a:ext>
            </a:extLst>
          </p:cNvPr>
          <p:cNvSpPr>
            <a:spLocks noGrp="1"/>
          </p:cNvSpPr>
          <p:nvPr>
            <p:ph type="sldNum" sz="quarter" idx="12"/>
          </p:nvPr>
        </p:nvSpPr>
        <p:spPr>
          <a:xfrm>
            <a:off x="6457950" y="4857750"/>
            <a:ext cx="2057400" cy="274637"/>
          </a:xfrm>
        </p:spPr>
        <p:txBody>
          <a:bodyPr/>
          <a:lstStyle>
            <a:lvl1pPr>
              <a:defRPr>
                <a:solidFill>
                  <a:schemeClr val="bg1">
                    <a:lumMod val="75000"/>
                  </a:schemeClr>
                </a:solidFill>
                <a:latin typeface="+mj-lt"/>
              </a:defRPr>
            </a:lvl1pPr>
          </a:lstStyle>
          <a:p>
            <a:fld id="{AC8AE68C-C474-4840-B011-8DC6619626BE}" type="slidenum">
              <a:rPr lang="en-US" smtClean="0"/>
              <a:pPr/>
              <a:t>‹#›</a:t>
            </a:fld>
            <a:endParaRPr lang="en-US"/>
          </a:p>
        </p:txBody>
      </p:sp>
    </p:spTree>
    <p:extLst>
      <p:ext uri="{BB962C8B-B14F-4D97-AF65-F5344CB8AC3E}">
        <p14:creationId xmlns:p14="http://schemas.microsoft.com/office/powerpoint/2010/main" val="2108027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D17EDDF-6148-0D43-823D-BFB9AD2AE764}" type="datetime1">
              <a:rPr lang="en-US" smtClean="0"/>
              <a:t>7/15/24</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EB971A-5BB7-1D4F-9483-50C6F0DEAEDC}" type="slidenum">
              <a:rPr lang="en-US" smtClean="0"/>
              <a:t>‹#›</a:t>
            </a:fld>
            <a:endParaRPr lang="en-US"/>
          </a:p>
        </p:txBody>
      </p:sp>
      <p:pic>
        <p:nvPicPr>
          <p:cNvPr id="8" name="Picture 7">
            <a:extLst>
              <a:ext uri="{FF2B5EF4-FFF2-40B4-BE49-F238E27FC236}">
                <a16:creationId xmlns:a16="http://schemas.microsoft.com/office/drawing/2014/main" id="{3238B820-D692-5343-8950-5A0E139389B6}"/>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122715614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91" r:id="rId10"/>
    <p:sldLayoutId id="214748389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4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9.png"/><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cits.ucsb.edu/fake-news/brief-history" TargetMode="External"/><Relationship Id="rId2" Type="http://schemas.openxmlformats.org/officeDocument/2006/relationships/hyperlink" Target="https://misinforeview.hks.harvard.edu/article/critical-disinformation-studies-history-power-and-politic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91837-C850-4B26-A638-00599241C261}"/>
              </a:ext>
            </a:extLst>
          </p:cNvPr>
          <p:cNvSpPr>
            <a:spLocks noGrp="1"/>
          </p:cNvSpPr>
          <p:nvPr>
            <p:ph type="ctrTitle"/>
          </p:nvPr>
        </p:nvSpPr>
        <p:spPr>
          <a:xfrm>
            <a:off x="533400" y="1047750"/>
            <a:ext cx="8001000" cy="1790700"/>
          </a:xfrm>
        </p:spPr>
        <p:txBody>
          <a:bodyPr>
            <a:noAutofit/>
          </a:bodyPr>
          <a:lstStyle/>
          <a:p>
            <a:r>
              <a:rPr lang="en-US" sz="2800" dirty="0">
                <a:effectLst/>
                <a:latin typeface="Tahoma" panose="020B0604030504040204" pitchFamily="34" charset="0"/>
                <a:ea typeface="Calibri" panose="020F0502020204030204" pitchFamily="34" charset="0"/>
              </a:rPr>
              <a:t>What is truth? Misinformation research in the new media environment</a:t>
            </a:r>
            <a:endParaRPr lang="en-US" sz="2800" dirty="0"/>
          </a:p>
        </p:txBody>
      </p:sp>
      <p:sp>
        <p:nvSpPr>
          <p:cNvPr id="3" name="Subtitle 2">
            <a:extLst>
              <a:ext uri="{FF2B5EF4-FFF2-40B4-BE49-F238E27FC236}">
                <a16:creationId xmlns:a16="http://schemas.microsoft.com/office/drawing/2014/main" id="{AF091261-40E2-4584-81A9-0DAF15C27A78}"/>
              </a:ext>
            </a:extLst>
          </p:cNvPr>
          <p:cNvSpPr>
            <a:spLocks noGrp="1"/>
          </p:cNvSpPr>
          <p:nvPr>
            <p:ph type="subTitle" idx="1"/>
          </p:nvPr>
        </p:nvSpPr>
        <p:spPr>
          <a:xfrm>
            <a:off x="1143000" y="2981267"/>
            <a:ext cx="6858000" cy="2107046"/>
          </a:xfrm>
        </p:spPr>
        <p:txBody>
          <a:bodyPr>
            <a:normAutofit/>
          </a:bodyPr>
          <a:lstStyle/>
          <a:p>
            <a:endParaRPr lang="en-US" sz="1200" b="1" dirty="0">
              <a:effectLst/>
              <a:ea typeface="Calibri" panose="020F0502020204030204" pitchFamily="34" charset="0"/>
            </a:endParaRPr>
          </a:p>
          <a:p>
            <a:r>
              <a:rPr lang="en-US" sz="1800" b="1" i="0" u="none" strike="noStrike" dirty="0">
                <a:solidFill>
                  <a:srgbClr val="000000"/>
                </a:solidFill>
                <a:effectLst/>
                <a:latin typeface="Corbel" panose="020B0503020204020204" pitchFamily="34" charset="0"/>
              </a:rPr>
              <a:t>Research Quality Compliance Network (RQCN)</a:t>
            </a:r>
            <a:endParaRPr lang="en-US" sz="1200" dirty="0">
              <a:effectLst/>
              <a:ea typeface="Calibri" panose="020F0502020204030204" pitchFamily="34" charset="0"/>
            </a:endParaRPr>
          </a:p>
          <a:p>
            <a:pPr>
              <a:lnSpc>
                <a:spcPct val="100000"/>
              </a:lnSpc>
              <a:spcBef>
                <a:spcPts val="0"/>
              </a:spcBef>
            </a:pPr>
            <a:r>
              <a:rPr lang="en-US" sz="1200" dirty="0">
                <a:effectLst/>
                <a:ea typeface="Calibri" panose="020F0502020204030204" pitchFamily="34" charset="0"/>
              </a:rPr>
              <a:t>Echo L. Warner, PhD, MPH</a:t>
            </a:r>
          </a:p>
          <a:p>
            <a:pPr>
              <a:lnSpc>
                <a:spcPct val="100000"/>
              </a:lnSpc>
              <a:spcBef>
                <a:spcPts val="0"/>
              </a:spcBef>
            </a:pPr>
            <a:r>
              <a:rPr lang="en-US" sz="1200" dirty="0">
                <a:effectLst/>
                <a:ea typeface="Calibri" panose="020F0502020204030204" pitchFamily="34" charset="0"/>
              </a:rPr>
              <a:t>University of Utah</a:t>
            </a:r>
          </a:p>
          <a:p>
            <a:pPr>
              <a:lnSpc>
                <a:spcPct val="100000"/>
              </a:lnSpc>
              <a:spcBef>
                <a:spcPts val="0"/>
              </a:spcBef>
            </a:pPr>
            <a:r>
              <a:rPr lang="en-US" sz="1200" dirty="0">
                <a:effectLst/>
                <a:ea typeface="Calibri" panose="020F0502020204030204" pitchFamily="34" charset="0"/>
              </a:rPr>
              <a:t>College of Nursing &amp; Huntsman Cancer Institute</a:t>
            </a:r>
            <a:endParaRPr lang="en-US" sz="1200" dirty="0"/>
          </a:p>
          <a:p>
            <a:pPr>
              <a:lnSpc>
                <a:spcPct val="100000"/>
              </a:lnSpc>
              <a:spcBef>
                <a:spcPts val="0"/>
              </a:spcBef>
            </a:pPr>
            <a:r>
              <a:rPr lang="en-US" sz="1200" dirty="0"/>
              <a:t>July 16, 2024</a:t>
            </a:r>
          </a:p>
        </p:txBody>
      </p:sp>
      <p:pic>
        <p:nvPicPr>
          <p:cNvPr id="2050" name="Picture 2" descr="Application Portal">
            <a:extLst>
              <a:ext uri="{FF2B5EF4-FFF2-40B4-BE49-F238E27FC236}">
                <a16:creationId xmlns:a16="http://schemas.microsoft.com/office/drawing/2014/main" id="{A8E16B70-0CF5-C64D-8717-45F2C3C50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400550"/>
            <a:ext cx="1638300" cy="46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735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0078" cy="51435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8">
            <a:extLst>
              <a:ext uri="{FF2B5EF4-FFF2-40B4-BE49-F238E27FC236}">
                <a16:creationId xmlns:a16="http://schemas.microsoft.com/office/drawing/2014/main" id="{1DC23A7E-D7C9-E912-DC8D-F3C3E45D1565}"/>
              </a:ext>
            </a:extLst>
          </p:cNvPr>
          <p:cNvSpPr>
            <a:spLocks noGrp="1"/>
          </p:cNvSpPr>
          <p:nvPr>
            <p:ph idx="1"/>
          </p:nvPr>
        </p:nvSpPr>
        <p:spPr>
          <a:xfrm>
            <a:off x="646774" y="1645576"/>
            <a:ext cx="2570251" cy="2931440"/>
          </a:xfrm>
        </p:spPr>
        <p:txBody>
          <a:bodyPr>
            <a:normAutofit fontScale="92500" lnSpcReduction="20000"/>
          </a:bodyPr>
          <a:lstStyle/>
          <a:p>
            <a:pPr marL="0" indent="0" algn="ctr">
              <a:buNone/>
            </a:pPr>
            <a:r>
              <a:rPr lang="en-US" sz="2600" b="1" dirty="0"/>
              <a:t>Theory of misinformation spread</a:t>
            </a:r>
          </a:p>
          <a:p>
            <a:pPr marL="0" indent="0">
              <a:buNone/>
            </a:pPr>
            <a:endParaRPr lang="en-US" sz="1600" dirty="0"/>
          </a:p>
          <a:p>
            <a:pPr marL="0" indent="0" algn="ctr">
              <a:lnSpc>
                <a:spcPct val="140000"/>
              </a:lnSpc>
              <a:spcAft>
                <a:spcPts val="600"/>
              </a:spcAft>
              <a:buClr>
                <a:schemeClr val="bg2">
                  <a:lumMod val="75000"/>
                </a:schemeClr>
              </a:buClr>
              <a:buNone/>
            </a:pPr>
            <a:r>
              <a:rPr lang="en-US" sz="1800" dirty="0">
                <a:solidFill>
                  <a:schemeClr val="tx2"/>
                </a:solidFill>
              </a:rPr>
              <a:t>Misinformation spreads more broadly, quickly, and is more penetrable than accurate information</a:t>
            </a:r>
          </a:p>
        </p:txBody>
      </p:sp>
      <p:pic>
        <p:nvPicPr>
          <p:cNvPr id="3" name="Picture 2">
            <a:extLst>
              <a:ext uri="{FF2B5EF4-FFF2-40B4-BE49-F238E27FC236}">
                <a16:creationId xmlns:a16="http://schemas.microsoft.com/office/drawing/2014/main" id="{EDFF7B18-57FA-D24D-A5A1-0ACBEAE6FB88}"/>
              </a:ext>
            </a:extLst>
          </p:cNvPr>
          <p:cNvPicPr/>
          <p:nvPr/>
        </p:nvPicPr>
        <p:blipFill rotWithShape="1">
          <a:blip r:embed="rId2" cstate="print">
            <a:extLst>
              <a:ext uri="{28A0092B-C50C-407E-A947-70E740481C1C}">
                <a14:useLocalDpi xmlns:a14="http://schemas.microsoft.com/office/drawing/2010/main" val="0"/>
              </a:ext>
            </a:extLst>
          </a:blip>
          <a:srcRect l="2382" r="-3" b="-3"/>
          <a:stretch/>
        </p:blipFill>
        <p:spPr>
          <a:xfrm>
            <a:off x="4294774" y="496437"/>
            <a:ext cx="4194992" cy="4168431"/>
          </a:xfrm>
          <a:prstGeom prst="rect">
            <a:avLst/>
          </a:prstGeom>
        </p:spPr>
      </p:pic>
      <p:sp>
        <p:nvSpPr>
          <p:cNvPr id="7" name="TextBox 6">
            <a:extLst>
              <a:ext uri="{FF2B5EF4-FFF2-40B4-BE49-F238E27FC236}">
                <a16:creationId xmlns:a16="http://schemas.microsoft.com/office/drawing/2014/main" id="{470D805E-6454-541E-0A38-9375C5A2C22A}"/>
              </a:ext>
            </a:extLst>
          </p:cNvPr>
          <p:cNvSpPr txBox="1"/>
          <p:nvPr/>
        </p:nvSpPr>
        <p:spPr>
          <a:xfrm>
            <a:off x="7696200" y="4781550"/>
            <a:ext cx="1457960" cy="261610"/>
          </a:xfrm>
          <a:prstGeom prst="rect">
            <a:avLst/>
          </a:prstGeom>
          <a:noFill/>
        </p:spPr>
        <p:txBody>
          <a:bodyPr wrap="square" rtlCol="0">
            <a:spAutoFit/>
          </a:bodyPr>
          <a:lstStyle/>
          <a:p>
            <a:r>
              <a:rPr lang="en-US" sz="1050" dirty="0"/>
              <a:t>(Hsu, 2019)</a:t>
            </a:r>
          </a:p>
        </p:txBody>
      </p:sp>
    </p:spTree>
    <p:extLst>
      <p:ext uri="{BB962C8B-B14F-4D97-AF65-F5344CB8AC3E}">
        <p14:creationId xmlns:p14="http://schemas.microsoft.com/office/powerpoint/2010/main" val="895504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Article: The impact of fake news on workforce &amp; your organization — People  Matters">
            <a:extLst>
              <a:ext uri="{FF2B5EF4-FFF2-40B4-BE49-F238E27FC236}">
                <a16:creationId xmlns:a16="http://schemas.microsoft.com/office/drawing/2014/main" id="{0242DC4C-135C-A38B-EE4D-5D64CEE1AA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42" r="3" b="14636"/>
          <a:stretch/>
        </p:blipFill>
        <p:spPr bwMode="auto">
          <a:xfrm>
            <a:off x="20" y="10"/>
            <a:ext cx="7252212" cy="514349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A2269F1-AE42-1685-4E57-0B3D460A2B31}"/>
              </a:ext>
            </a:extLst>
          </p:cNvPr>
          <p:cNvSpPr txBox="1"/>
          <p:nvPr/>
        </p:nvSpPr>
        <p:spPr>
          <a:xfrm>
            <a:off x="5870598" y="1364878"/>
            <a:ext cx="2866642" cy="2807072"/>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500" dirty="0"/>
              <a:t>Curation &amp; mediation focus on credibility vs. standard for publication/amplification is interest, excitement, clicks</a:t>
            </a:r>
          </a:p>
          <a:p>
            <a:pPr indent="-228600" defTabSz="914400">
              <a:lnSpc>
                <a:spcPct val="90000"/>
              </a:lnSpc>
              <a:spcAft>
                <a:spcPts val="600"/>
              </a:spcAft>
              <a:buFont typeface="Arial" panose="020B0604020202020204" pitchFamily="34" charset="0"/>
              <a:buChar char="•"/>
            </a:pPr>
            <a:r>
              <a:rPr lang="en-US" sz="1500" dirty="0"/>
              <a:t>Proliferation of information ≠ proliferation of truth</a:t>
            </a:r>
          </a:p>
          <a:p>
            <a:pPr indent="-228600" defTabSz="914400">
              <a:lnSpc>
                <a:spcPct val="90000"/>
              </a:lnSpc>
              <a:spcAft>
                <a:spcPts val="600"/>
              </a:spcAft>
              <a:buFont typeface="Arial" panose="020B0604020202020204" pitchFamily="34" charset="0"/>
              <a:buChar char="•"/>
            </a:pPr>
            <a:r>
              <a:rPr lang="en-US" sz="1500" dirty="0"/>
              <a:t>Professional responsibility to truth, credibility, and fact checking</a:t>
            </a:r>
          </a:p>
        </p:txBody>
      </p:sp>
      <p:sp>
        <p:nvSpPr>
          <p:cNvPr id="7" name="TextBox 6">
            <a:extLst>
              <a:ext uri="{FF2B5EF4-FFF2-40B4-BE49-F238E27FC236}">
                <a16:creationId xmlns:a16="http://schemas.microsoft.com/office/drawing/2014/main" id="{FAC3DA13-75A2-DF8E-AB4F-5C86AE6F02ED}"/>
              </a:ext>
            </a:extLst>
          </p:cNvPr>
          <p:cNvSpPr txBox="1"/>
          <p:nvPr/>
        </p:nvSpPr>
        <p:spPr>
          <a:xfrm>
            <a:off x="762000" y="4171950"/>
            <a:ext cx="2698175" cy="138499"/>
          </a:xfrm>
          <a:prstGeom prst="rect">
            <a:avLst/>
          </a:prstGeom>
          <a:noFill/>
        </p:spPr>
        <p:txBody>
          <a:bodyPr wrap="none" rtlCol="0">
            <a:spAutoFit/>
          </a:bodyPr>
          <a:lstStyle/>
          <a:p>
            <a:r>
              <a:rPr lang="en-US" sz="300" dirty="0"/>
              <a:t>https://</a:t>
            </a:r>
            <a:r>
              <a:rPr lang="en-US" sz="300" dirty="0" err="1"/>
              <a:t>www.peoplematters.in</a:t>
            </a:r>
            <a:r>
              <a:rPr lang="en-US" sz="300" dirty="0"/>
              <a:t>/site/</a:t>
            </a:r>
            <a:r>
              <a:rPr lang="en-US" sz="300" dirty="0" err="1"/>
              <a:t>interstitial?return_to</a:t>
            </a:r>
            <a:r>
              <a:rPr lang="en-US" sz="300" dirty="0"/>
              <a:t>=%2Farticle%2Flife-at-work%2Fthe-impact-of-fake-news-on-workforce-your-organization-17231</a:t>
            </a:r>
          </a:p>
        </p:txBody>
      </p:sp>
    </p:spTree>
    <p:extLst>
      <p:ext uri="{BB962C8B-B14F-4D97-AF65-F5344CB8AC3E}">
        <p14:creationId xmlns:p14="http://schemas.microsoft.com/office/powerpoint/2010/main" val="2105267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9FA08-A6CD-C088-392D-9E6791528327}"/>
              </a:ext>
            </a:extLst>
          </p:cNvPr>
          <p:cNvSpPr>
            <a:spLocks noGrp="1"/>
          </p:cNvSpPr>
          <p:nvPr>
            <p:ph type="title"/>
          </p:nvPr>
        </p:nvSpPr>
        <p:spPr/>
        <p:txBody>
          <a:bodyPr/>
          <a:lstStyle/>
          <a:p>
            <a:r>
              <a:rPr lang="en-US" dirty="0"/>
              <a:t>Health misinformation</a:t>
            </a:r>
          </a:p>
        </p:txBody>
      </p:sp>
      <p:sp>
        <p:nvSpPr>
          <p:cNvPr id="3" name="Text Placeholder 2">
            <a:extLst>
              <a:ext uri="{FF2B5EF4-FFF2-40B4-BE49-F238E27FC236}">
                <a16:creationId xmlns:a16="http://schemas.microsoft.com/office/drawing/2014/main" id="{09D6162E-49F3-04ED-E2A7-25F47BEE9721}"/>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61DABC6E-6239-41E8-4A49-30C5D47BC954}"/>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848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8650" y="540714"/>
            <a:ext cx="7886700" cy="4062071"/>
          </a:xfrm>
          <a:custGeom>
            <a:avLst/>
            <a:gdLst>
              <a:gd name="connsiteX0" fmla="*/ 0 w 7886700"/>
              <a:gd name="connsiteY0" fmla="*/ 0 h 4062071"/>
              <a:gd name="connsiteX1" fmla="*/ 578358 w 7886700"/>
              <a:gd name="connsiteY1" fmla="*/ 0 h 4062071"/>
              <a:gd name="connsiteX2" fmla="*/ 998982 w 7886700"/>
              <a:gd name="connsiteY2" fmla="*/ 0 h 4062071"/>
              <a:gd name="connsiteX3" fmla="*/ 1813941 w 7886700"/>
              <a:gd name="connsiteY3" fmla="*/ 0 h 4062071"/>
              <a:gd name="connsiteX4" fmla="*/ 2392299 w 7886700"/>
              <a:gd name="connsiteY4" fmla="*/ 0 h 4062071"/>
              <a:gd name="connsiteX5" fmla="*/ 2970657 w 7886700"/>
              <a:gd name="connsiteY5" fmla="*/ 0 h 4062071"/>
              <a:gd name="connsiteX6" fmla="*/ 3785616 w 7886700"/>
              <a:gd name="connsiteY6" fmla="*/ 0 h 4062071"/>
              <a:gd name="connsiteX7" fmla="*/ 4285107 w 7886700"/>
              <a:gd name="connsiteY7" fmla="*/ 0 h 4062071"/>
              <a:gd name="connsiteX8" fmla="*/ 5100066 w 7886700"/>
              <a:gd name="connsiteY8" fmla="*/ 0 h 4062071"/>
              <a:gd name="connsiteX9" fmla="*/ 5915025 w 7886700"/>
              <a:gd name="connsiteY9" fmla="*/ 0 h 4062071"/>
              <a:gd name="connsiteX10" fmla="*/ 6572250 w 7886700"/>
              <a:gd name="connsiteY10" fmla="*/ 0 h 4062071"/>
              <a:gd name="connsiteX11" fmla="*/ 7886700 w 7886700"/>
              <a:gd name="connsiteY11" fmla="*/ 0 h 4062071"/>
              <a:gd name="connsiteX12" fmla="*/ 7886700 w 7886700"/>
              <a:gd name="connsiteY12" fmla="*/ 636391 h 4062071"/>
              <a:gd name="connsiteX13" fmla="*/ 7886700 w 7886700"/>
              <a:gd name="connsiteY13" fmla="*/ 1191541 h 4062071"/>
              <a:gd name="connsiteX14" fmla="*/ 7886700 w 7886700"/>
              <a:gd name="connsiteY14" fmla="*/ 1868553 h 4062071"/>
              <a:gd name="connsiteX15" fmla="*/ 7886700 w 7886700"/>
              <a:gd name="connsiteY15" fmla="*/ 2545564 h 4062071"/>
              <a:gd name="connsiteX16" fmla="*/ 7886700 w 7886700"/>
              <a:gd name="connsiteY16" fmla="*/ 3222576 h 4062071"/>
              <a:gd name="connsiteX17" fmla="*/ 7886700 w 7886700"/>
              <a:gd name="connsiteY17" fmla="*/ 4062071 h 4062071"/>
              <a:gd name="connsiteX18" fmla="*/ 7150608 w 7886700"/>
              <a:gd name="connsiteY18" fmla="*/ 4062071 h 4062071"/>
              <a:gd name="connsiteX19" fmla="*/ 6729984 w 7886700"/>
              <a:gd name="connsiteY19" fmla="*/ 4062071 h 4062071"/>
              <a:gd name="connsiteX20" fmla="*/ 6230493 w 7886700"/>
              <a:gd name="connsiteY20" fmla="*/ 4062071 h 4062071"/>
              <a:gd name="connsiteX21" fmla="*/ 5415534 w 7886700"/>
              <a:gd name="connsiteY21" fmla="*/ 4062071 h 4062071"/>
              <a:gd name="connsiteX22" fmla="*/ 4758309 w 7886700"/>
              <a:gd name="connsiteY22" fmla="*/ 4062071 h 4062071"/>
              <a:gd name="connsiteX23" fmla="*/ 4258818 w 7886700"/>
              <a:gd name="connsiteY23" fmla="*/ 4062071 h 4062071"/>
              <a:gd name="connsiteX24" fmla="*/ 3601593 w 7886700"/>
              <a:gd name="connsiteY24" fmla="*/ 4062071 h 4062071"/>
              <a:gd name="connsiteX25" fmla="*/ 3180969 w 7886700"/>
              <a:gd name="connsiteY25" fmla="*/ 4062071 h 4062071"/>
              <a:gd name="connsiteX26" fmla="*/ 2760345 w 7886700"/>
              <a:gd name="connsiteY26" fmla="*/ 4062071 h 4062071"/>
              <a:gd name="connsiteX27" fmla="*/ 2103120 w 7886700"/>
              <a:gd name="connsiteY27" fmla="*/ 4062071 h 4062071"/>
              <a:gd name="connsiteX28" fmla="*/ 1603629 w 7886700"/>
              <a:gd name="connsiteY28" fmla="*/ 4062071 h 4062071"/>
              <a:gd name="connsiteX29" fmla="*/ 867537 w 7886700"/>
              <a:gd name="connsiteY29" fmla="*/ 4062071 h 4062071"/>
              <a:gd name="connsiteX30" fmla="*/ 0 w 7886700"/>
              <a:gd name="connsiteY30" fmla="*/ 4062071 h 4062071"/>
              <a:gd name="connsiteX31" fmla="*/ 0 w 7886700"/>
              <a:gd name="connsiteY31" fmla="*/ 3344438 h 4062071"/>
              <a:gd name="connsiteX32" fmla="*/ 0 w 7886700"/>
              <a:gd name="connsiteY32" fmla="*/ 2626806 h 4062071"/>
              <a:gd name="connsiteX33" fmla="*/ 0 w 7886700"/>
              <a:gd name="connsiteY33" fmla="*/ 2031036 h 4062071"/>
              <a:gd name="connsiteX34" fmla="*/ 0 w 7886700"/>
              <a:gd name="connsiteY34" fmla="*/ 1313403 h 4062071"/>
              <a:gd name="connsiteX35" fmla="*/ 0 w 7886700"/>
              <a:gd name="connsiteY35" fmla="*/ 0 h 406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86700" h="4062071" extrusionOk="0">
                <a:moveTo>
                  <a:pt x="0" y="0"/>
                </a:moveTo>
                <a:cubicBezTo>
                  <a:pt x="139873" y="-36890"/>
                  <a:pt x="289244" y="-9562"/>
                  <a:pt x="578358" y="0"/>
                </a:cubicBezTo>
                <a:cubicBezTo>
                  <a:pt x="847064" y="24657"/>
                  <a:pt x="880681" y="-4887"/>
                  <a:pt x="998982" y="0"/>
                </a:cubicBezTo>
                <a:cubicBezTo>
                  <a:pt x="1105496" y="8991"/>
                  <a:pt x="1621733" y="-31737"/>
                  <a:pt x="1813941" y="0"/>
                </a:cubicBezTo>
                <a:cubicBezTo>
                  <a:pt x="1973330" y="19047"/>
                  <a:pt x="2194836" y="27334"/>
                  <a:pt x="2392299" y="0"/>
                </a:cubicBezTo>
                <a:cubicBezTo>
                  <a:pt x="2647282" y="-14327"/>
                  <a:pt x="2792350" y="-29596"/>
                  <a:pt x="2970657" y="0"/>
                </a:cubicBezTo>
                <a:cubicBezTo>
                  <a:pt x="3147904" y="21045"/>
                  <a:pt x="3587221" y="27684"/>
                  <a:pt x="3785616" y="0"/>
                </a:cubicBezTo>
                <a:cubicBezTo>
                  <a:pt x="3970964" y="-52390"/>
                  <a:pt x="4115919" y="38588"/>
                  <a:pt x="4285107" y="0"/>
                </a:cubicBezTo>
                <a:cubicBezTo>
                  <a:pt x="4447779" y="-2110"/>
                  <a:pt x="4724122" y="-2905"/>
                  <a:pt x="5100066" y="0"/>
                </a:cubicBezTo>
                <a:cubicBezTo>
                  <a:pt x="5460611" y="1474"/>
                  <a:pt x="5711040" y="11734"/>
                  <a:pt x="5915025" y="0"/>
                </a:cubicBezTo>
                <a:cubicBezTo>
                  <a:pt x="6130646" y="788"/>
                  <a:pt x="6309484" y="37469"/>
                  <a:pt x="6572250" y="0"/>
                </a:cubicBezTo>
                <a:cubicBezTo>
                  <a:pt x="6867825" y="19129"/>
                  <a:pt x="7346334" y="77623"/>
                  <a:pt x="7886700" y="0"/>
                </a:cubicBezTo>
                <a:cubicBezTo>
                  <a:pt x="7905829" y="206089"/>
                  <a:pt x="7887779" y="336291"/>
                  <a:pt x="7886700" y="636391"/>
                </a:cubicBezTo>
                <a:cubicBezTo>
                  <a:pt x="7889193" y="914961"/>
                  <a:pt x="7902082" y="951117"/>
                  <a:pt x="7886700" y="1191541"/>
                </a:cubicBezTo>
                <a:cubicBezTo>
                  <a:pt x="7859622" y="1430133"/>
                  <a:pt x="7858126" y="1543144"/>
                  <a:pt x="7886700" y="1868553"/>
                </a:cubicBezTo>
                <a:cubicBezTo>
                  <a:pt x="7912845" y="2149142"/>
                  <a:pt x="7878707" y="2341861"/>
                  <a:pt x="7886700" y="2545564"/>
                </a:cubicBezTo>
                <a:cubicBezTo>
                  <a:pt x="7863692" y="2783347"/>
                  <a:pt x="7935302" y="3024728"/>
                  <a:pt x="7886700" y="3222576"/>
                </a:cubicBezTo>
                <a:cubicBezTo>
                  <a:pt x="7872394" y="3493916"/>
                  <a:pt x="7875877" y="3837160"/>
                  <a:pt x="7886700" y="4062071"/>
                </a:cubicBezTo>
                <a:cubicBezTo>
                  <a:pt x="7656608" y="4142821"/>
                  <a:pt x="7379538" y="4084477"/>
                  <a:pt x="7150608" y="4062071"/>
                </a:cubicBezTo>
                <a:cubicBezTo>
                  <a:pt x="6864812" y="4046275"/>
                  <a:pt x="6843809" y="4085245"/>
                  <a:pt x="6729984" y="4062071"/>
                </a:cubicBezTo>
                <a:cubicBezTo>
                  <a:pt x="6610042" y="4030489"/>
                  <a:pt x="6391905" y="4053936"/>
                  <a:pt x="6230493" y="4062071"/>
                </a:cubicBezTo>
                <a:cubicBezTo>
                  <a:pt x="6071868" y="4088950"/>
                  <a:pt x="5590244" y="4086751"/>
                  <a:pt x="5415534" y="4062071"/>
                </a:cubicBezTo>
                <a:cubicBezTo>
                  <a:pt x="5229926" y="4064869"/>
                  <a:pt x="4916184" y="4079527"/>
                  <a:pt x="4758309" y="4062071"/>
                </a:cubicBezTo>
                <a:cubicBezTo>
                  <a:pt x="4611864" y="4036992"/>
                  <a:pt x="4451308" y="4044682"/>
                  <a:pt x="4258818" y="4062071"/>
                </a:cubicBezTo>
                <a:cubicBezTo>
                  <a:pt x="4092523" y="4071847"/>
                  <a:pt x="3786153" y="4089457"/>
                  <a:pt x="3601593" y="4062071"/>
                </a:cubicBezTo>
                <a:cubicBezTo>
                  <a:pt x="3399773" y="4040361"/>
                  <a:pt x="3308418" y="4050000"/>
                  <a:pt x="3180969" y="4062071"/>
                </a:cubicBezTo>
                <a:cubicBezTo>
                  <a:pt x="3057387" y="4058644"/>
                  <a:pt x="2966463" y="4035812"/>
                  <a:pt x="2760345" y="4062071"/>
                </a:cubicBezTo>
                <a:cubicBezTo>
                  <a:pt x="2549413" y="4076778"/>
                  <a:pt x="2292028" y="4015810"/>
                  <a:pt x="2103120" y="4062071"/>
                </a:cubicBezTo>
                <a:cubicBezTo>
                  <a:pt x="1909211" y="4104613"/>
                  <a:pt x="1732345" y="4064606"/>
                  <a:pt x="1603629" y="4062071"/>
                </a:cubicBezTo>
                <a:cubicBezTo>
                  <a:pt x="1489627" y="4074316"/>
                  <a:pt x="1016493" y="4069443"/>
                  <a:pt x="867537" y="4062071"/>
                </a:cubicBezTo>
                <a:cubicBezTo>
                  <a:pt x="761755" y="4101548"/>
                  <a:pt x="387440" y="3976320"/>
                  <a:pt x="0" y="4062071"/>
                </a:cubicBezTo>
                <a:cubicBezTo>
                  <a:pt x="18470" y="3749046"/>
                  <a:pt x="-27165" y="3580377"/>
                  <a:pt x="0" y="3344438"/>
                </a:cubicBezTo>
                <a:cubicBezTo>
                  <a:pt x="58072" y="3138382"/>
                  <a:pt x="46858" y="2856502"/>
                  <a:pt x="0" y="2626806"/>
                </a:cubicBezTo>
                <a:cubicBezTo>
                  <a:pt x="1260" y="2468730"/>
                  <a:pt x="1671" y="2225690"/>
                  <a:pt x="0" y="2031036"/>
                </a:cubicBezTo>
                <a:cubicBezTo>
                  <a:pt x="-50700" y="1827026"/>
                  <a:pt x="28495" y="1538727"/>
                  <a:pt x="0" y="1313403"/>
                </a:cubicBezTo>
                <a:cubicBezTo>
                  <a:pt x="30529" y="1073310"/>
                  <a:pt x="16086" y="366677"/>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custGeom>
                    <a:avLst/>
                    <a:gdLst>
                      <a:gd name="connsiteX0" fmla="*/ 0 w 7886700"/>
                      <a:gd name="connsiteY0" fmla="*/ 0 h 4062071"/>
                      <a:gd name="connsiteX1" fmla="*/ 578358 w 7886700"/>
                      <a:gd name="connsiteY1" fmla="*/ 0 h 4062071"/>
                      <a:gd name="connsiteX2" fmla="*/ 998982 w 7886700"/>
                      <a:gd name="connsiteY2" fmla="*/ 0 h 4062071"/>
                      <a:gd name="connsiteX3" fmla="*/ 1813941 w 7886700"/>
                      <a:gd name="connsiteY3" fmla="*/ 0 h 4062071"/>
                      <a:gd name="connsiteX4" fmla="*/ 2392299 w 7886700"/>
                      <a:gd name="connsiteY4" fmla="*/ 0 h 4062071"/>
                      <a:gd name="connsiteX5" fmla="*/ 2970657 w 7886700"/>
                      <a:gd name="connsiteY5" fmla="*/ 0 h 4062071"/>
                      <a:gd name="connsiteX6" fmla="*/ 3785616 w 7886700"/>
                      <a:gd name="connsiteY6" fmla="*/ 0 h 4062071"/>
                      <a:gd name="connsiteX7" fmla="*/ 4285107 w 7886700"/>
                      <a:gd name="connsiteY7" fmla="*/ 0 h 4062071"/>
                      <a:gd name="connsiteX8" fmla="*/ 5100066 w 7886700"/>
                      <a:gd name="connsiteY8" fmla="*/ 0 h 4062071"/>
                      <a:gd name="connsiteX9" fmla="*/ 5915025 w 7886700"/>
                      <a:gd name="connsiteY9" fmla="*/ 0 h 4062071"/>
                      <a:gd name="connsiteX10" fmla="*/ 6572250 w 7886700"/>
                      <a:gd name="connsiteY10" fmla="*/ 0 h 4062071"/>
                      <a:gd name="connsiteX11" fmla="*/ 7886700 w 7886700"/>
                      <a:gd name="connsiteY11" fmla="*/ 0 h 4062071"/>
                      <a:gd name="connsiteX12" fmla="*/ 7886700 w 7886700"/>
                      <a:gd name="connsiteY12" fmla="*/ 636391 h 4062071"/>
                      <a:gd name="connsiteX13" fmla="*/ 7886700 w 7886700"/>
                      <a:gd name="connsiteY13" fmla="*/ 1191541 h 4062071"/>
                      <a:gd name="connsiteX14" fmla="*/ 7886700 w 7886700"/>
                      <a:gd name="connsiteY14" fmla="*/ 1868553 h 4062071"/>
                      <a:gd name="connsiteX15" fmla="*/ 7886700 w 7886700"/>
                      <a:gd name="connsiteY15" fmla="*/ 2545564 h 4062071"/>
                      <a:gd name="connsiteX16" fmla="*/ 7886700 w 7886700"/>
                      <a:gd name="connsiteY16" fmla="*/ 3222576 h 4062071"/>
                      <a:gd name="connsiteX17" fmla="*/ 7886700 w 7886700"/>
                      <a:gd name="connsiteY17" fmla="*/ 4062071 h 4062071"/>
                      <a:gd name="connsiteX18" fmla="*/ 7150608 w 7886700"/>
                      <a:gd name="connsiteY18" fmla="*/ 4062071 h 4062071"/>
                      <a:gd name="connsiteX19" fmla="*/ 6729984 w 7886700"/>
                      <a:gd name="connsiteY19" fmla="*/ 4062071 h 4062071"/>
                      <a:gd name="connsiteX20" fmla="*/ 6230493 w 7886700"/>
                      <a:gd name="connsiteY20" fmla="*/ 4062071 h 4062071"/>
                      <a:gd name="connsiteX21" fmla="*/ 5415534 w 7886700"/>
                      <a:gd name="connsiteY21" fmla="*/ 4062071 h 4062071"/>
                      <a:gd name="connsiteX22" fmla="*/ 4758309 w 7886700"/>
                      <a:gd name="connsiteY22" fmla="*/ 4062071 h 4062071"/>
                      <a:gd name="connsiteX23" fmla="*/ 4258818 w 7886700"/>
                      <a:gd name="connsiteY23" fmla="*/ 4062071 h 4062071"/>
                      <a:gd name="connsiteX24" fmla="*/ 3601593 w 7886700"/>
                      <a:gd name="connsiteY24" fmla="*/ 4062071 h 4062071"/>
                      <a:gd name="connsiteX25" fmla="*/ 3180969 w 7886700"/>
                      <a:gd name="connsiteY25" fmla="*/ 4062071 h 4062071"/>
                      <a:gd name="connsiteX26" fmla="*/ 2760345 w 7886700"/>
                      <a:gd name="connsiteY26" fmla="*/ 4062071 h 4062071"/>
                      <a:gd name="connsiteX27" fmla="*/ 2103120 w 7886700"/>
                      <a:gd name="connsiteY27" fmla="*/ 4062071 h 4062071"/>
                      <a:gd name="connsiteX28" fmla="*/ 1603629 w 7886700"/>
                      <a:gd name="connsiteY28" fmla="*/ 4062071 h 4062071"/>
                      <a:gd name="connsiteX29" fmla="*/ 867537 w 7886700"/>
                      <a:gd name="connsiteY29" fmla="*/ 4062071 h 4062071"/>
                      <a:gd name="connsiteX30" fmla="*/ 0 w 7886700"/>
                      <a:gd name="connsiteY30" fmla="*/ 4062071 h 4062071"/>
                      <a:gd name="connsiteX31" fmla="*/ 0 w 7886700"/>
                      <a:gd name="connsiteY31" fmla="*/ 3344438 h 4062071"/>
                      <a:gd name="connsiteX32" fmla="*/ 0 w 7886700"/>
                      <a:gd name="connsiteY32" fmla="*/ 2626806 h 4062071"/>
                      <a:gd name="connsiteX33" fmla="*/ 0 w 7886700"/>
                      <a:gd name="connsiteY33" fmla="*/ 2031036 h 4062071"/>
                      <a:gd name="connsiteX34" fmla="*/ 0 w 7886700"/>
                      <a:gd name="connsiteY34" fmla="*/ 1313403 h 4062071"/>
                      <a:gd name="connsiteX35" fmla="*/ 0 w 7886700"/>
                      <a:gd name="connsiteY35" fmla="*/ 0 h 406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86700" h="4062071"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889074" y="220758"/>
                          <a:pt x="7883165" y="357992"/>
                          <a:pt x="7886700" y="636391"/>
                        </a:cubicBezTo>
                        <a:cubicBezTo>
                          <a:pt x="7890235" y="914790"/>
                          <a:pt x="7903701" y="952234"/>
                          <a:pt x="7886700" y="1191541"/>
                        </a:cubicBezTo>
                        <a:cubicBezTo>
                          <a:pt x="7869700" y="1430848"/>
                          <a:pt x="7863116" y="1553316"/>
                          <a:pt x="7886700" y="1868553"/>
                        </a:cubicBezTo>
                        <a:cubicBezTo>
                          <a:pt x="7910284" y="2183790"/>
                          <a:pt x="7896439" y="2331507"/>
                          <a:pt x="7886700" y="2545564"/>
                        </a:cubicBezTo>
                        <a:cubicBezTo>
                          <a:pt x="7876961" y="2759621"/>
                          <a:pt x="7899048" y="2997788"/>
                          <a:pt x="7886700" y="3222576"/>
                        </a:cubicBezTo>
                        <a:cubicBezTo>
                          <a:pt x="7874352" y="3447364"/>
                          <a:pt x="7863320" y="3844609"/>
                          <a:pt x="7886700" y="4062071"/>
                        </a:cubicBezTo>
                        <a:cubicBezTo>
                          <a:pt x="7688995" y="4091405"/>
                          <a:pt x="7438163" y="4081351"/>
                          <a:pt x="7150608" y="4062071"/>
                        </a:cubicBezTo>
                        <a:cubicBezTo>
                          <a:pt x="6863053" y="4042791"/>
                          <a:pt x="6852167" y="4080837"/>
                          <a:pt x="6729984" y="4062071"/>
                        </a:cubicBezTo>
                        <a:cubicBezTo>
                          <a:pt x="6607801" y="4043305"/>
                          <a:pt x="6412225" y="4055086"/>
                          <a:pt x="6230493" y="4062071"/>
                        </a:cubicBezTo>
                        <a:cubicBezTo>
                          <a:pt x="6048761" y="4069056"/>
                          <a:pt x="5595777" y="4070043"/>
                          <a:pt x="5415534" y="4062071"/>
                        </a:cubicBezTo>
                        <a:cubicBezTo>
                          <a:pt x="5235291" y="4054099"/>
                          <a:pt x="4927239" y="4094195"/>
                          <a:pt x="4758309" y="4062071"/>
                        </a:cubicBezTo>
                        <a:cubicBezTo>
                          <a:pt x="4589380" y="4029947"/>
                          <a:pt x="4452506" y="4069552"/>
                          <a:pt x="4258818" y="4062071"/>
                        </a:cubicBezTo>
                        <a:cubicBezTo>
                          <a:pt x="4065130" y="4054590"/>
                          <a:pt x="3802761" y="4085813"/>
                          <a:pt x="3601593" y="4062071"/>
                        </a:cubicBezTo>
                        <a:cubicBezTo>
                          <a:pt x="3400425" y="4038329"/>
                          <a:pt x="3311647" y="4060168"/>
                          <a:pt x="3180969" y="4062071"/>
                        </a:cubicBezTo>
                        <a:cubicBezTo>
                          <a:pt x="3050291" y="4063974"/>
                          <a:pt x="2961884" y="4043763"/>
                          <a:pt x="2760345" y="4062071"/>
                        </a:cubicBezTo>
                        <a:cubicBezTo>
                          <a:pt x="2558806" y="4080379"/>
                          <a:pt x="2276592" y="4030989"/>
                          <a:pt x="2103120" y="4062071"/>
                        </a:cubicBezTo>
                        <a:cubicBezTo>
                          <a:pt x="1929649" y="4093153"/>
                          <a:pt x="1726258" y="4048114"/>
                          <a:pt x="1603629" y="4062071"/>
                        </a:cubicBezTo>
                        <a:cubicBezTo>
                          <a:pt x="1481000" y="4076028"/>
                          <a:pt x="1025048" y="4037431"/>
                          <a:pt x="867537" y="4062071"/>
                        </a:cubicBezTo>
                        <a:cubicBezTo>
                          <a:pt x="710026" y="4086711"/>
                          <a:pt x="400773" y="4019788"/>
                          <a:pt x="0" y="4062071"/>
                        </a:cubicBezTo>
                        <a:cubicBezTo>
                          <a:pt x="-77" y="3748456"/>
                          <a:pt x="-30814" y="3576596"/>
                          <a:pt x="0" y="3344438"/>
                        </a:cubicBezTo>
                        <a:cubicBezTo>
                          <a:pt x="30814" y="3112280"/>
                          <a:pt x="30350" y="2816152"/>
                          <a:pt x="0" y="2626806"/>
                        </a:cubicBezTo>
                        <a:cubicBezTo>
                          <a:pt x="-30350" y="2437460"/>
                          <a:pt x="26575" y="2258994"/>
                          <a:pt x="0" y="2031036"/>
                        </a:cubicBezTo>
                        <a:cubicBezTo>
                          <a:pt x="-26575" y="1803078"/>
                          <a:pt x="-8850" y="1530345"/>
                          <a:pt x="0" y="1313403"/>
                        </a:cubicBezTo>
                        <a:cubicBezTo>
                          <a:pt x="8850" y="1096461"/>
                          <a:pt x="47646" y="42304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070E7B4-26D7-346F-073C-A099584C6C04}"/>
              </a:ext>
            </a:extLst>
          </p:cNvPr>
          <p:cNvPicPr>
            <a:picLocks noChangeAspect="1"/>
          </p:cNvPicPr>
          <p:nvPr/>
        </p:nvPicPr>
        <p:blipFill>
          <a:blip r:embed="rId3"/>
          <a:stretch>
            <a:fillRect/>
          </a:stretch>
        </p:blipFill>
        <p:spPr>
          <a:xfrm>
            <a:off x="762000" y="685800"/>
            <a:ext cx="3289300" cy="635000"/>
          </a:xfrm>
          <a:prstGeom prst="rect">
            <a:avLst/>
          </a:prstGeom>
        </p:spPr>
      </p:pic>
      <p:pic>
        <p:nvPicPr>
          <p:cNvPr id="11" name="Picture 10">
            <a:extLst>
              <a:ext uri="{FF2B5EF4-FFF2-40B4-BE49-F238E27FC236}">
                <a16:creationId xmlns:a16="http://schemas.microsoft.com/office/drawing/2014/main" id="{F3855729-6F8E-BB27-F4F8-2F6E2266D2CA}"/>
              </a:ext>
            </a:extLst>
          </p:cNvPr>
          <p:cNvPicPr>
            <a:picLocks noChangeAspect="1"/>
          </p:cNvPicPr>
          <p:nvPr/>
        </p:nvPicPr>
        <p:blipFill>
          <a:blip r:embed="rId4"/>
          <a:stretch>
            <a:fillRect/>
          </a:stretch>
        </p:blipFill>
        <p:spPr>
          <a:xfrm>
            <a:off x="762000" y="1389063"/>
            <a:ext cx="3289300" cy="442913"/>
          </a:xfrm>
          <a:prstGeom prst="rect">
            <a:avLst/>
          </a:prstGeom>
        </p:spPr>
      </p:pic>
      <p:pic>
        <p:nvPicPr>
          <p:cNvPr id="9" name="Picture 8">
            <a:extLst>
              <a:ext uri="{FF2B5EF4-FFF2-40B4-BE49-F238E27FC236}">
                <a16:creationId xmlns:a16="http://schemas.microsoft.com/office/drawing/2014/main" id="{52840675-155E-E511-FDE5-9562D444BCF5}"/>
              </a:ext>
            </a:extLst>
          </p:cNvPr>
          <p:cNvPicPr>
            <a:picLocks noChangeAspect="1"/>
          </p:cNvPicPr>
          <p:nvPr/>
        </p:nvPicPr>
        <p:blipFill>
          <a:blip r:embed="rId5"/>
          <a:stretch>
            <a:fillRect/>
          </a:stretch>
        </p:blipFill>
        <p:spPr>
          <a:xfrm>
            <a:off x="762000" y="1900238"/>
            <a:ext cx="3289300" cy="808038"/>
          </a:xfrm>
          <a:prstGeom prst="rect">
            <a:avLst/>
          </a:prstGeom>
        </p:spPr>
      </p:pic>
      <p:pic>
        <p:nvPicPr>
          <p:cNvPr id="5" name="Content Placeholder 4">
            <a:extLst>
              <a:ext uri="{FF2B5EF4-FFF2-40B4-BE49-F238E27FC236}">
                <a16:creationId xmlns:a16="http://schemas.microsoft.com/office/drawing/2014/main" id="{D02D2717-0288-920C-FA31-86A39961AE1E}"/>
              </a:ext>
            </a:extLst>
          </p:cNvPr>
          <p:cNvPicPr>
            <a:picLocks noChangeAspect="1"/>
          </p:cNvPicPr>
          <p:nvPr/>
        </p:nvPicPr>
        <p:blipFill>
          <a:blip r:embed="rId6"/>
          <a:stretch>
            <a:fillRect/>
          </a:stretch>
        </p:blipFill>
        <p:spPr>
          <a:xfrm>
            <a:off x="762000" y="2778125"/>
            <a:ext cx="3289300" cy="617538"/>
          </a:xfrm>
          <a:prstGeom prst="rect">
            <a:avLst/>
          </a:prstGeom>
        </p:spPr>
      </p:pic>
      <p:pic>
        <p:nvPicPr>
          <p:cNvPr id="6" name="Picture 5">
            <a:extLst>
              <a:ext uri="{FF2B5EF4-FFF2-40B4-BE49-F238E27FC236}">
                <a16:creationId xmlns:a16="http://schemas.microsoft.com/office/drawing/2014/main" id="{E10256BE-18C6-DEA3-350B-CF57B133FC4A}"/>
              </a:ext>
            </a:extLst>
          </p:cNvPr>
          <p:cNvPicPr>
            <a:picLocks noChangeAspect="1"/>
          </p:cNvPicPr>
          <p:nvPr/>
        </p:nvPicPr>
        <p:blipFill>
          <a:blip r:embed="rId7"/>
          <a:stretch>
            <a:fillRect/>
          </a:stretch>
        </p:blipFill>
        <p:spPr>
          <a:xfrm>
            <a:off x="762000" y="3463925"/>
            <a:ext cx="3289300" cy="947738"/>
          </a:xfrm>
          <a:prstGeom prst="rect">
            <a:avLst/>
          </a:prstGeom>
        </p:spPr>
      </p:pic>
      <p:pic>
        <p:nvPicPr>
          <p:cNvPr id="8" name="Picture 7">
            <a:extLst>
              <a:ext uri="{FF2B5EF4-FFF2-40B4-BE49-F238E27FC236}">
                <a16:creationId xmlns:a16="http://schemas.microsoft.com/office/drawing/2014/main" id="{ED183471-2283-B4E8-1B4A-B1D54C9D2C5E}"/>
              </a:ext>
            </a:extLst>
          </p:cNvPr>
          <p:cNvPicPr>
            <a:picLocks noChangeAspect="1"/>
          </p:cNvPicPr>
          <p:nvPr/>
        </p:nvPicPr>
        <p:blipFill>
          <a:blip r:embed="rId8"/>
          <a:stretch>
            <a:fillRect/>
          </a:stretch>
        </p:blipFill>
        <p:spPr>
          <a:xfrm>
            <a:off x="4119563" y="685800"/>
            <a:ext cx="4205288" cy="1414463"/>
          </a:xfrm>
          <a:prstGeom prst="rect">
            <a:avLst/>
          </a:prstGeom>
        </p:spPr>
      </p:pic>
      <p:pic>
        <p:nvPicPr>
          <p:cNvPr id="4" name="Picture 3">
            <a:extLst>
              <a:ext uri="{FF2B5EF4-FFF2-40B4-BE49-F238E27FC236}">
                <a16:creationId xmlns:a16="http://schemas.microsoft.com/office/drawing/2014/main" id="{59D97389-0C59-E2A5-FD7B-1AB0E18001E9}"/>
              </a:ext>
            </a:extLst>
          </p:cNvPr>
          <p:cNvPicPr>
            <a:picLocks noChangeAspect="1"/>
          </p:cNvPicPr>
          <p:nvPr/>
        </p:nvPicPr>
        <p:blipFill>
          <a:blip r:embed="rId9"/>
          <a:stretch>
            <a:fillRect/>
          </a:stretch>
        </p:blipFill>
        <p:spPr>
          <a:xfrm>
            <a:off x="4119563" y="2168525"/>
            <a:ext cx="4205288" cy="2243138"/>
          </a:xfrm>
          <a:prstGeom prst="rect">
            <a:avLst/>
          </a:prstGeom>
        </p:spPr>
      </p:pic>
      <p:sp>
        <p:nvSpPr>
          <p:cNvPr id="7" name="Slide Number Placeholder 2">
            <a:extLst>
              <a:ext uri="{FF2B5EF4-FFF2-40B4-BE49-F238E27FC236}">
                <a16:creationId xmlns:a16="http://schemas.microsoft.com/office/drawing/2014/main" id="{C1E4643E-B82D-1A14-7055-E03CDCF74158}"/>
              </a:ext>
            </a:extLst>
          </p:cNvPr>
          <p:cNvSpPr>
            <a:spLocks noGrp="1"/>
          </p:cNvSpPr>
          <p:nvPr>
            <p:ph type="sldNum" sz="quarter" idx="12"/>
          </p:nvPr>
        </p:nvSpPr>
        <p:spPr>
          <a:xfrm>
            <a:off x="6457950" y="6356351"/>
            <a:ext cx="2057400" cy="365125"/>
          </a:xfrm>
        </p:spPr>
        <p:txBody>
          <a:bodyPr/>
          <a:lstStyle/>
          <a:p>
            <a:pPr>
              <a:spcAft>
                <a:spcPts val="600"/>
              </a:spcAft>
            </a:pPr>
            <a:fld id="{D57F1E4F-1CFF-5643-939E-217C01CDF565}" type="slidenum">
              <a:rPr lang="en-US" smtClean="0"/>
              <a:pPr>
                <a:spcAft>
                  <a:spcPts val="600"/>
                </a:spcAft>
              </a:pPr>
              <a:t>13</a:t>
            </a:fld>
            <a:endParaRPr lang="en-US"/>
          </a:p>
        </p:txBody>
      </p:sp>
    </p:spTree>
    <p:extLst>
      <p:ext uri="{BB962C8B-B14F-4D97-AF65-F5344CB8AC3E}">
        <p14:creationId xmlns:p14="http://schemas.microsoft.com/office/powerpoint/2010/main" val="3484860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C2B94-A6B5-8A2D-B19E-8F9D4FE102F4}"/>
              </a:ext>
            </a:extLst>
          </p:cNvPr>
          <p:cNvSpPr>
            <a:spLocks noGrp="1"/>
          </p:cNvSpPr>
          <p:nvPr>
            <p:ph type="title"/>
          </p:nvPr>
        </p:nvSpPr>
        <p:spPr>
          <a:prstGeom prst="roundRect">
            <a:avLst/>
          </a:prstGeom>
        </p:spPr>
        <p:txBody>
          <a:bodyPr/>
          <a:lstStyle/>
          <a:p>
            <a:r>
              <a:rPr lang="en-US" dirty="0"/>
              <a:t>Paradigm shifts</a:t>
            </a:r>
          </a:p>
        </p:txBody>
      </p:sp>
      <p:sp>
        <p:nvSpPr>
          <p:cNvPr id="7" name="Rectangle 6">
            <a:extLst>
              <a:ext uri="{FF2B5EF4-FFF2-40B4-BE49-F238E27FC236}">
                <a16:creationId xmlns:a16="http://schemas.microsoft.com/office/drawing/2014/main" id="{E39D378B-E151-2948-8F85-81589592BA26}"/>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Structure of a Coronavirus Stock Photo">
            <a:extLst>
              <a:ext uri="{FF2B5EF4-FFF2-40B4-BE49-F238E27FC236}">
                <a16:creationId xmlns:a16="http://schemas.microsoft.com/office/drawing/2014/main" id="{15BFBDC2-FA64-FB28-CD0E-C78C9E9A0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7155" y="1088647"/>
            <a:ext cx="2936838" cy="16525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atient centered care Stock Photos, Royalty Free Patient centered care  Images | Depositphotos">
            <a:extLst>
              <a:ext uri="{FF2B5EF4-FFF2-40B4-BE49-F238E27FC236}">
                <a16:creationId xmlns:a16="http://schemas.microsoft.com/office/drawing/2014/main" id="{0792E199-8812-B49E-436A-6C3325739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595" y="1123950"/>
            <a:ext cx="2784438" cy="20328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346,500+ Artificial Intelligence Stock Photos, Pictures &amp; Royalty-Free  Images - iStock | Machine learning, Ai icon, Technology">
            <a:extLst>
              <a:ext uri="{FF2B5EF4-FFF2-40B4-BE49-F238E27FC236}">
                <a16:creationId xmlns:a16="http://schemas.microsoft.com/office/drawing/2014/main" id="{DACEADDF-CAFD-4B94-D19D-329ABDE6A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9503" y="3173027"/>
            <a:ext cx="2939996" cy="165254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Lack Of Trust Images – Browse 2,345 Stock Photos, Vectors, and Video |  Adobe Stock">
            <a:extLst>
              <a:ext uri="{FF2B5EF4-FFF2-40B4-BE49-F238E27FC236}">
                <a16:creationId xmlns:a16="http://schemas.microsoft.com/office/drawing/2014/main" id="{A3C4DE5F-23CC-07C3-EB7D-DD07BADA44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105464"/>
            <a:ext cx="2590800" cy="1783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32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02AF1-DFCA-A74B-8AA1-A52AAC0227CC}"/>
              </a:ext>
            </a:extLst>
          </p:cNvPr>
          <p:cNvSpPr>
            <a:spLocks noGrp="1"/>
          </p:cNvSpPr>
          <p:nvPr>
            <p:ph type="title"/>
          </p:nvPr>
        </p:nvSpPr>
        <p:spPr>
          <a:xfrm>
            <a:off x="786271" y="949035"/>
            <a:ext cx="4324814" cy="927634"/>
          </a:xfrm>
        </p:spPr>
        <p:txBody>
          <a:bodyPr>
            <a:noAutofit/>
          </a:bodyPr>
          <a:lstStyle/>
          <a:p>
            <a:r>
              <a:rPr lang="en-US" sz="3200" dirty="0"/>
              <a:t>Health Misinformation</a:t>
            </a:r>
          </a:p>
        </p:txBody>
      </p:sp>
      <p:sp>
        <p:nvSpPr>
          <p:cNvPr id="3" name="Content Placeholder 2">
            <a:extLst>
              <a:ext uri="{FF2B5EF4-FFF2-40B4-BE49-F238E27FC236}">
                <a16:creationId xmlns:a16="http://schemas.microsoft.com/office/drawing/2014/main" id="{34E9C93D-90E4-2048-AC41-4A1754B36380}"/>
              </a:ext>
            </a:extLst>
          </p:cNvPr>
          <p:cNvSpPr>
            <a:spLocks noGrp="1"/>
          </p:cNvSpPr>
          <p:nvPr>
            <p:ph idx="1"/>
          </p:nvPr>
        </p:nvSpPr>
        <p:spPr>
          <a:xfrm>
            <a:off x="786271" y="2049816"/>
            <a:ext cx="4324814" cy="2425994"/>
          </a:xfrm>
        </p:spPr>
        <p:txBody>
          <a:bodyPr>
            <a:normAutofit/>
          </a:bodyPr>
          <a:lstStyle/>
          <a:p>
            <a:pPr>
              <a:lnSpc>
                <a:spcPct val="140000"/>
              </a:lnSpc>
            </a:pPr>
            <a:r>
              <a:rPr lang="en-US" sz="1800" dirty="0">
                <a:solidFill>
                  <a:srgbClr val="285087"/>
                </a:solidFill>
              </a:rPr>
              <a:t>“False, inaccurate, or incomplete information, rumors, ineffective alternative therapies, skepticism about medical guidelines, and misleading or untrue health-related advice.”</a:t>
            </a:r>
          </a:p>
        </p:txBody>
      </p:sp>
      <p:pic>
        <p:nvPicPr>
          <p:cNvPr id="4" name="Picture 3">
            <a:extLst>
              <a:ext uri="{FF2B5EF4-FFF2-40B4-BE49-F238E27FC236}">
                <a16:creationId xmlns:a16="http://schemas.microsoft.com/office/drawing/2014/main" id="{DCA96EC0-2989-3840-83C3-67D5178F723F}"/>
              </a:ext>
            </a:extLst>
          </p:cNvPr>
          <p:cNvPicPr>
            <a:picLocks noChangeAspect="1"/>
          </p:cNvPicPr>
          <p:nvPr/>
        </p:nvPicPr>
        <p:blipFill rotWithShape="1">
          <a:blip r:embed="rId2"/>
          <a:srcRect r="3" b="1433"/>
          <a:stretch/>
        </p:blipFill>
        <p:spPr>
          <a:xfrm>
            <a:off x="5575593" y="662166"/>
            <a:ext cx="2926960" cy="3821341"/>
          </a:xfrm>
          <a:prstGeom prst="rect">
            <a:avLst/>
          </a:prstGeom>
        </p:spPr>
      </p:pic>
      <p:sp>
        <p:nvSpPr>
          <p:cNvPr id="6" name="Rectangle 5">
            <a:extLst>
              <a:ext uri="{FF2B5EF4-FFF2-40B4-BE49-F238E27FC236}">
                <a16:creationId xmlns:a16="http://schemas.microsoft.com/office/drawing/2014/main" id="{740B673A-7EED-1FF4-D36B-5A8E2D76BA2C}"/>
              </a:ext>
            </a:extLst>
          </p:cNvPr>
          <p:cNvSpPr/>
          <p:nvPr/>
        </p:nvSpPr>
        <p:spPr>
          <a:xfrm>
            <a:off x="6934200" y="4513558"/>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174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59" name="Group 205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223477" y="1768"/>
            <a:ext cx="1407490" cy="1324506"/>
            <a:chOff x="-648769" y="2358"/>
            <a:chExt cx="1876653" cy="1766008"/>
          </a:xfrm>
        </p:grpSpPr>
        <p:sp>
          <p:nvSpPr>
            <p:cNvPr id="2060" name="Freeform: Shape 205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3" name="Rectangle 206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052897" y="4525250"/>
            <a:ext cx="484026"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Isosceles Triangle 206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77" y="4290831"/>
            <a:ext cx="1696473" cy="852668"/>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8D5355F-1B7F-CB5A-CCF2-3322F15AE859}"/>
              </a:ext>
            </a:extLst>
          </p:cNvPr>
          <p:cNvSpPr/>
          <p:nvPr/>
        </p:nvSpPr>
        <p:spPr>
          <a:xfrm>
            <a:off x="6328432" y="4057367"/>
            <a:ext cx="1609419" cy="495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ree Syringe and Pills on Blue Background Stock Photo">
            <a:extLst>
              <a:ext uri="{FF2B5EF4-FFF2-40B4-BE49-F238E27FC236}">
                <a16:creationId xmlns:a16="http://schemas.microsoft.com/office/drawing/2014/main" id="{A754BD49-3FA9-34FE-D8F4-E103F8308F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263"/>
          <a:stretch/>
        </p:blipFill>
        <p:spPr bwMode="auto">
          <a:xfrm>
            <a:off x="5915108" y="1317245"/>
            <a:ext cx="2436065" cy="320599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339913C2-6FA7-204E-B9C1-BFE3B2C4C287}"/>
              </a:ext>
            </a:extLst>
          </p:cNvPr>
          <p:cNvSpPr>
            <a:spLocks noGrp="1"/>
          </p:cNvSpPr>
          <p:nvPr>
            <p:ph type="title"/>
          </p:nvPr>
        </p:nvSpPr>
        <p:spPr>
          <a:xfrm>
            <a:off x="628650" y="274638"/>
            <a:ext cx="7886700" cy="993775"/>
          </a:xfrm>
        </p:spPr>
        <p:txBody>
          <a:bodyPr>
            <a:normAutofit fontScale="90000"/>
          </a:bodyPr>
          <a:lstStyle/>
          <a:p>
            <a:r>
              <a:rPr lang="en-US" dirty="0"/>
              <a:t>Proliferation of health misinformation</a:t>
            </a:r>
          </a:p>
        </p:txBody>
      </p:sp>
      <p:pic>
        <p:nvPicPr>
          <p:cNvPr id="2" name="Picture 4" descr="Coronavirus: Why the toilet paper shortage is about more than hoarding">
            <a:extLst>
              <a:ext uri="{FF2B5EF4-FFF2-40B4-BE49-F238E27FC236}">
                <a16:creationId xmlns:a16="http://schemas.microsoft.com/office/drawing/2014/main" id="{7FB36D92-E6EA-13B6-316A-A85C038DC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43" y="1490234"/>
            <a:ext cx="3043969" cy="30439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orox Concentrated Disinfecting Regular 81-fl oz Household Bleach in the  Bleach department at Lowes.com">
            <a:extLst>
              <a:ext uri="{FF2B5EF4-FFF2-40B4-BE49-F238E27FC236}">
                <a16:creationId xmlns:a16="http://schemas.microsoft.com/office/drawing/2014/main" id="{A1A95344-CDA9-051A-CE10-D08B4F960E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7679" y="1387920"/>
            <a:ext cx="1554162" cy="303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31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05E63-5CF9-8CA4-BEC1-F5D9DA156B30}"/>
              </a:ext>
            </a:extLst>
          </p:cNvPr>
          <p:cNvSpPr>
            <a:spLocks noGrp="1"/>
          </p:cNvSpPr>
          <p:nvPr>
            <p:ph type="title"/>
          </p:nvPr>
        </p:nvSpPr>
        <p:spPr/>
        <p:txBody>
          <a:bodyPr/>
          <a:lstStyle/>
          <a:p>
            <a:r>
              <a:rPr lang="en-US" dirty="0"/>
              <a:t>Effects of misinformation</a:t>
            </a:r>
          </a:p>
        </p:txBody>
      </p:sp>
      <p:graphicFrame>
        <p:nvGraphicFramePr>
          <p:cNvPr id="9" name="Content Placeholder 2">
            <a:extLst>
              <a:ext uri="{FF2B5EF4-FFF2-40B4-BE49-F238E27FC236}">
                <a16:creationId xmlns:a16="http://schemas.microsoft.com/office/drawing/2014/main" id="{95C879D1-DD0A-A4B4-D9F1-69B458FC1BF4}"/>
              </a:ext>
            </a:extLst>
          </p:cNvPr>
          <p:cNvGraphicFramePr>
            <a:graphicFrameLocks noGrp="1"/>
          </p:cNvGraphicFramePr>
          <p:nvPr>
            <p:ph idx="1"/>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3F5ACEE3-45D9-9B91-2271-8467270B9879}"/>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DD6C0C8-A04C-0C07-E1B3-72501EA6E8B4}"/>
              </a:ext>
            </a:extLst>
          </p:cNvPr>
          <p:cNvSpPr txBox="1"/>
          <p:nvPr/>
        </p:nvSpPr>
        <p:spPr>
          <a:xfrm>
            <a:off x="7392052" y="4632325"/>
            <a:ext cx="1088760" cy="276999"/>
          </a:xfrm>
          <a:prstGeom prst="rect">
            <a:avLst/>
          </a:prstGeom>
          <a:noFill/>
        </p:spPr>
        <p:txBody>
          <a:bodyPr wrap="none" rtlCol="0">
            <a:spAutoFit/>
          </a:bodyPr>
          <a:lstStyle/>
          <a:p>
            <a:r>
              <a:rPr lang="en-US" sz="1200" dirty="0"/>
              <a:t>Adams, 2023</a:t>
            </a:r>
          </a:p>
        </p:txBody>
      </p:sp>
    </p:spTree>
    <p:extLst>
      <p:ext uri="{BB962C8B-B14F-4D97-AF65-F5344CB8AC3E}">
        <p14:creationId xmlns:p14="http://schemas.microsoft.com/office/powerpoint/2010/main" val="897175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B4C33-0008-AF8F-4F92-758FD5CB75C0}"/>
              </a:ext>
            </a:extLst>
          </p:cNvPr>
          <p:cNvSpPr/>
          <p:nvPr/>
        </p:nvSpPr>
        <p:spPr>
          <a:xfrm>
            <a:off x="838200" y="2495550"/>
            <a:ext cx="1981200" cy="1828800"/>
          </a:xfrm>
          <a:prstGeom prst="rect">
            <a:avLst/>
          </a:prstGeom>
          <a:solidFill>
            <a:srgbClr val="285087"/>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Misinformation</a:t>
            </a:r>
          </a:p>
        </p:txBody>
      </p:sp>
      <p:sp>
        <p:nvSpPr>
          <p:cNvPr id="5" name="Rectangle 4">
            <a:extLst>
              <a:ext uri="{FF2B5EF4-FFF2-40B4-BE49-F238E27FC236}">
                <a16:creationId xmlns:a16="http://schemas.microsoft.com/office/drawing/2014/main" id="{839921AF-763C-E190-833F-789128B0EC59}"/>
              </a:ext>
            </a:extLst>
          </p:cNvPr>
          <p:cNvSpPr/>
          <p:nvPr/>
        </p:nvSpPr>
        <p:spPr>
          <a:xfrm>
            <a:off x="3496310" y="668020"/>
            <a:ext cx="1981200" cy="1828800"/>
          </a:xfrm>
          <a:prstGeom prst="rect">
            <a:avLst/>
          </a:prstGeom>
          <a:solidFill>
            <a:srgbClr val="285087"/>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a:p>
            <a:pPr algn="ctr"/>
            <a:endParaRPr lang="en-US" dirty="0"/>
          </a:p>
          <a:p>
            <a:pPr algn="ctr"/>
            <a:endParaRPr lang="en-US" dirty="0"/>
          </a:p>
          <a:p>
            <a:pPr algn="ctr"/>
            <a:r>
              <a:rPr lang="en-US" dirty="0"/>
              <a:t>Beliefs</a:t>
            </a:r>
          </a:p>
        </p:txBody>
      </p:sp>
      <p:sp>
        <p:nvSpPr>
          <p:cNvPr id="6" name="Rectangle 5">
            <a:extLst>
              <a:ext uri="{FF2B5EF4-FFF2-40B4-BE49-F238E27FC236}">
                <a16:creationId xmlns:a16="http://schemas.microsoft.com/office/drawing/2014/main" id="{3732F77A-6D64-51D9-10F0-4719558657EF}"/>
              </a:ext>
            </a:extLst>
          </p:cNvPr>
          <p:cNvSpPr/>
          <p:nvPr/>
        </p:nvSpPr>
        <p:spPr>
          <a:xfrm>
            <a:off x="6205220" y="2495550"/>
            <a:ext cx="1981200" cy="1828800"/>
          </a:xfrm>
          <a:prstGeom prst="rect">
            <a:avLst/>
          </a:prstGeom>
          <a:solidFill>
            <a:srgbClr val="285087"/>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Aberrant behavior</a:t>
            </a:r>
          </a:p>
        </p:txBody>
      </p:sp>
      <p:sp>
        <p:nvSpPr>
          <p:cNvPr id="10" name="Block Arc 9">
            <a:extLst>
              <a:ext uri="{FF2B5EF4-FFF2-40B4-BE49-F238E27FC236}">
                <a16:creationId xmlns:a16="http://schemas.microsoft.com/office/drawing/2014/main" id="{B64610B6-97FF-FB86-C375-022D68702C7B}"/>
              </a:ext>
            </a:extLst>
          </p:cNvPr>
          <p:cNvSpPr/>
          <p:nvPr/>
        </p:nvSpPr>
        <p:spPr>
          <a:xfrm>
            <a:off x="2095500" y="1047750"/>
            <a:ext cx="4953000" cy="2895600"/>
          </a:xfrm>
          <a:prstGeom prst="blockArc">
            <a:avLst>
              <a:gd name="adj1" fmla="val 10800000"/>
              <a:gd name="adj2" fmla="val 0"/>
              <a:gd name="adj3" fmla="val 14167"/>
            </a:avLst>
          </a:prstGeom>
          <a:solidFill>
            <a:srgbClr val="AC16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11" name="TextBox 10">
            <a:extLst>
              <a:ext uri="{FF2B5EF4-FFF2-40B4-BE49-F238E27FC236}">
                <a16:creationId xmlns:a16="http://schemas.microsoft.com/office/drawing/2014/main" id="{985C697C-7075-572D-CBC5-D35A4EB3BA7F}"/>
              </a:ext>
            </a:extLst>
          </p:cNvPr>
          <p:cNvSpPr txBox="1"/>
          <p:nvPr/>
        </p:nvSpPr>
        <p:spPr>
          <a:xfrm>
            <a:off x="3594809" y="1123950"/>
            <a:ext cx="1954381" cy="369332"/>
          </a:xfrm>
          <a:prstGeom prst="rect">
            <a:avLst/>
          </a:prstGeom>
          <a:noFill/>
        </p:spPr>
        <p:txBody>
          <a:bodyPr wrap="none" rtlCol="0">
            <a:spAutoFit/>
          </a:bodyPr>
          <a:lstStyle/>
          <a:p>
            <a:r>
              <a:rPr lang="en-US" dirty="0">
                <a:solidFill>
                  <a:schemeClr val="bg1"/>
                </a:solidFill>
              </a:rPr>
              <a:t>Causal pathway?</a:t>
            </a:r>
          </a:p>
        </p:txBody>
      </p:sp>
      <p:sp>
        <p:nvSpPr>
          <p:cNvPr id="12" name="TextBox 11">
            <a:extLst>
              <a:ext uri="{FF2B5EF4-FFF2-40B4-BE49-F238E27FC236}">
                <a16:creationId xmlns:a16="http://schemas.microsoft.com/office/drawing/2014/main" id="{E8DD33B6-F6CF-DC93-63E8-8B82A0F18CF3}"/>
              </a:ext>
            </a:extLst>
          </p:cNvPr>
          <p:cNvSpPr txBox="1"/>
          <p:nvPr/>
        </p:nvSpPr>
        <p:spPr>
          <a:xfrm>
            <a:off x="2819400" y="2865120"/>
            <a:ext cx="3385820" cy="1200329"/>
          </a:xfrm>
          <a:prstGeom prst="rect">
            <a:avLst/>
          </a:prstGeom>
          <a:noFill/>
        </p:spPr>
        <p:txBody>
          <a:bodyPr wrap="square" rtlCol="0">
            <a:spAutoFit/>
          </a:bodyPr>
          <a:lstStyle/>
          <a:p>
            <a:pPr marL="342900" indent="-342900" algn="ctr">
              <a:buFont typeface="+mj-lt"/>
              <a:buAutoNum type="arabicPeriod"/>
            </a:pPr>
            <a:r>
              <a:rPr lang="en-US" dirty="0"/>
              <a:t>Lack of empirical evidence</a:t>
            </a:r>
          </a:p>
          <a:p>
            <a:pPr marL="342900" indent="-342900" algn="ctr">
              <a:buFont typeface="+mj-lt"/>
              <a:buAutoNum type="arabicPeriod"/>
            </a:pPr>
            <a:r>
              <a:rPr lang="en-US" dirty="0"/>
              <a:t>Complex belief generation</a:t>
            </a:r>
          </a:p>
          <a:p>
            <a:pPr marL="342900" indent="-342900" algn="ctr">
              <a:buFont typeface="+mj-lt"/>
              <a:buAutoNum type="arabicPeriod"/>
            </a:pPr>
            <a:r>
              <a:rPr lang="en-US" dirty="0"/>
              <a:t>Complexity of beliefs and behavior</a:t>
            </a:r>
          </a:p>
        </p:txBody>
      </p:sp>
      <p:sp>
        <p:nvSpPr>
          <p:cNvPr id="14" name="Rectangle 13">
            <a:extLst>
              <a:ext uri="{FF2B5EF4-FFF2-40B4-BE49-F238E27FC236}">
                <a16:creationId xmlns:a16="http://schemas.microsoft.com/office/drawing/2014/main" id="{8388B236-3861-CBB7-EF4A-97168C2181E1}"/>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AAA1C7-2958-4E29-A8CD-48402C030C69}"/>
              </a:ext>
            </a:extLst>
          </p:cNvPr>
          <p:cNvSpPr txBox="1"/>
          <p:nvPr/>
        </p:nvSpPr>
        <p:spPr>
          <a:xfrm>
            <a:off x="7793060" y="4566850"/>
            <a:ext cx="1088760" cy="276999"/>
          </a:xfrm>
          <a:prstGeom prst="rect">
            <a:avLst/>
          </a:prstGeom>
          <a:noFill/>
        </p:spPr>
        <p:txBody>
          <a:bodyPr wrap="none" rtlCol="0">
            <a:spAutoFit/>
          </a:bodyPr>
          <a:lstStyle/>
          <a:p>
            <a:r>
              <a:rPr lang="en-US" sz="1200" dirty="0"/>
              <a:t>Adams, 2023</a:t>
            </a:r>
          </a:p>
        </p:txBody>
      </p:sp>
    </p:spTree>
    <p:extLst>
      <p:ext uri="{BB962C8B-B14F-4D97-AF65-F5344CB8AC3E}">
        <p14:creationId xmlns:p14="http://schemas.microsoft.com/office/powerpoint/2010/main" val="4172925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8C585-9E99-2D4C-8913-933BB9189EF6}"/>
              </a:ext>
            </a:extLst>
          </p:cNvPr>
          <p:cNvSpPr>
            <a:spLocks noGrp="1"/>
          </p:cNvSpPr>
          <p:nvPr>
            <p:ph type="title"/>
          </p:nvPr>
        </p:nvSpPr>
        <p:spPr/>
        <p:txBody>
          <a:bodyPr>
            <a:normAutofit fontScale="90000"/>
          </a:bodyPr>
          <a:lstStyle/>
          <a:p>
            <a:r>
              <a:rPr lang="en-US" dirty="0"/>
              <a:t>Common themes across studies</a:t>
            </a:r>
          </a:p>
        </p:txBody>
      </p:sp>
      <p:graphicFrame>
        <p:nvGraphicFramePr>
          <p:cNvPr id="8" name="Content Placeholder 2">
            <a:extLst>
              <a:ext uri="{FF2B5EF4-FFF2-40B4-BE49-F238E27FC236}">
                <a16:creationId xmlns:a16="http://schemas.microsoft.com/office/drawing/2014/main" id="{49B19C97-D6FA-45E1-AC57-B71ADFC33BA8}"/>
              </a:ext>
            </a:extLst>
          </p:cNvPr>
          <p:cNvGraphicFramePr>
            <a:graphicFrameLocks noGrp="1"/>
          </p:cNvGraphicFramePr>
          <p:nvPr>
            <p:ph idx="1"/>
            <p:extLst>
              <p:ext uri="{D42A27DB-BD31-4B8C-83A1-F6EECF244321}">
                <p14:modId xmlns:p14="http://schemas.microsoft.com/office/powerpoint/2010/main" val="1260072244"/>
              </p:ext>
            </p:extLst>
          </p:nvPr>
        </p:nvGraphicFramePr>
        <p:xfrm>
          <a:off x="802387" y="1405890"/>
          <a:ext cx="7225508"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0711F0F0-E00B-401D-8FD3-66DB140D7D31}"/>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96E1BBC-3D8B-9945-AB9F-0536DF04EA1F}"/>
              </a:ext>
            </a:extLst>
          </p:cNvPr>
          <p:cNvSpPr txBox="1"/>
          <p:nvPr/>
        </p:nvSpPr>
        <p:spPr>
          <a:xfrm>
            <a:off x="7596898" y="4656830"/>
            <a:ext cx="1318502" cy="300082"/>
          </a:xfrm>
          <a:prstGeom prst="rect">
            <a:avLst/>
          </a:prstGeom>
          <a:noFill/>
        </p:spPr>
        <p:txBody>
          <a:bodyPr wrap="none" rtlCol="0">
            <a:spAutoFit/>
          </a:bodyPr>
          <a:lstStyle/>
          <a:p>
            <a:r>
              <a:rPr lang="en-US" sz="1350" dirty="0" err="1">
                <a:solidFill>
                  <a:srgbClr val="285087"/>
                </a:solidFill>
              </a:rPr>
              <a:t>Southwell</a:t>
            </a:r>
            <a:r>
              <a:rPr lang="en-US" sz="1350" dirty="0">
                <a:solidFill>
                  <a:srgbClr val="285087"/>
                </a:solidFill>
              </a:rPr>
              <a:t>, 2020</a:t>
            </a:r>
          </a:p>
        </p:txBody>
      </p:sp>
    </p:spTree>
    <p:extLst>
      <p:ext uri="{BB962C8B-B14F-4D97-AF65-F5344CB8AC3E}">
        <p14:creationId xmlns:p14="http://schemas.microsoft.com/office/powerpoint/2010/main" val="2834985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94F0C3-6E8F-7C40-A1D1-E0CB4885A322}"/>
              </a:ext>
            </a:extLst>
          </p:cNvPr>
          <p:cNvSpPr>
            <a:spLocks noGrp="1"/>
          </p:cNvSpPr>
          <p:nvPr>
            <p:ph type="title"/>
          </p:nvPr>
        </p:nvSpPr>
        <p:spPr>
          <a:xfrm>
            <a:off x="628650" y="273843"/>
            <a:ext cx="7886700" cy="994173"/>
          </a:xfrm>
        </p:spPr>
        <p:txBody>
          <a:bodyPr>
            <a:normAutofit/>
          </a:bodyPr>
          <a:lstStyle/>
          <a:p>
            <a:r>
              <a:rPr lang="en-US" sz="4100"/>
              <a:t>Disclosures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258029"/>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 name="connsiteX0" fmla="*/ 0 w 8140446"/>
              <a:gd name="connsiteY0" fmla="*/ 0 h 13716"/>
              <a:gd name="connsiteX1" fmla="*/ 596966 w 8140446"/>
              <a:gd name="connsiteY1" fmla="*/ 0 h 13716"/>
              <a:gd name="connsiteX2" fmla="*/ 1031123 w 8140446"/>
              <a:gd name="connsiteY2" fmla="*/ 0 h 13716"/>
              <a:gd name="connsiteX3" fmla="*/ 1872303 w 8140446"/>
              <a:gd name="connsiteY3" fmla="*/ 0 h 13716"/>
              <a:gd name="connsiteX4" fmla="*/ 2469269 w 8140446"/>
              <a:gd name="connsiteY4" fmla="*/ 0 h 13716"/>
              <a:gd name="connsiteX5" fmla="*/ 3066235 w 8140446"/>
              <a:gd name="connsiteY5" fmla="*/ 0 h 13716"/>
              <a:gd name="connsiteX6" fmla="*/ 3907414 w 8140446"/>
              <a:gd name="connsiteY6" fmla="*/ 0 h 13716"/>
              <a:gd name="connsiteX7" fmla="*/ 4422976 w 8140446"/>
              <a:gd name="connsiteY7" fmla="*/ 0 h 13716"/>
              <a:gd name="connsiteX8" fmla="*/ 5264155 w 8140446"/>
              <a:gd name="connsiteY8" fmla="*/ 0 h 13716"/>
              <a:gd name="connsiteX9" fmla="*/ 6105335 w 8140446"/>
              <a:gd name="connsiteY9" fmla="*/ 0 h 13716"/>
              <a:gd name="connsiteX10" fmla="*/ 6783705 w 8140446"/>
              <a:gd name="connsiteY10" fmla="*/ 0 h 13716"/>
              <a:gd name="connsiteX11" fmla="*/ 8140446 w 8140446"/>
              <a:gd name="connsiteY11" fmla="*/ 0 h 13716"/>
              <a:gd name="connsiteX12" fmla="*/ 8140446 w 8140446"/>
              <a:gd name="connsiteY12" fmla="*/ 13716 h 13716"/>
              <a:gd name="connsiteX13" fmla="*/ 7706289 w 8140446"/>
              <a:gd name="connsiteY13" fmla="*/ 13716 h 13716"/>
              <a:gd name="connsiteX14" fmla="*/ 6865109 w 8140446"/>
              <a:gd name="connsiteY14" fmla="*/ 13716 h 13716"/>
              <a:gd name="connsiteX15" fmla="*/ 6349548 w 8140446"/>
              <a:gd name="connsiteY15" fmla="*/ 13716 h 13716"/>
              <a:gd name="connsiteX16" fmla="*/ 5671177 w 8140446"/>
              <a:gd name="connsiteY16" fmla="*/ 13716 h 13716"/>
              <a:gd name="connsiteX17" fmla="*/ 4829998 w 8140446"/>
              <a:gd name="connsiteY17" fmla="*/ 13716 h 13716"/>
              <a:gd name="connsiteX18" fmla="*/ 4151627 w 8140446"/>
              <a:gd name="connsiteY18" fmla="*/ 13716 h 13716"/>
              <a:gd name="connsiteX19" fmla="*/ 3717470 w 8140446"/>
              <a:gd name="connsiteY19" fmla="*/ 13716 h 13716"/>
              <a:gd name="connsiteX20" fmla="*/ 3201909 w 8140446"/>
              <a:gd name="connsiteY20" fmla="*/ 13716 h 13716"/>
              <a:gd name="connsiteX21" fmla="*/ 2360729 w 8140446"/>
              <a:gd name="connsiteY21" fmla="*/ 13716 h 13716"/>
              <a:gd name="connsiteX22" fmla="*/ 1682359 w 8140446"/>
              <a:gd name="connsiteY22" fmla="*/ 13716 h 13716"/>
              <a:gd name="connsiteX23" fmla="*/ 1166797 w 8140446"/>
              <a:gd name="connsiteY23" fmla="*/ 13716 h 13716"/>
              <a:gd name="connsiteX24" fmla="*/ 0 w 8140446"/>
              <a:gd name="connsiteY24" fmla="*/ 13716 h 13716"/>
              <a:gd name="connsiteX25" fmla="*/ 0 w 8140446"/>
              <a:gd name="connsiteY25"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3716"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575" y="3138"/>
                  <a:pt x="8140433" y="8565"/>
                  <a:pt x="8140446" y="13716"/>
                </a:cubicBezTo>
                <a:cubicBezTo>
                  <a:pt x="7908069" y="-25208"/>
                  <a:pt x="7683037" y="17405"/>
                  <a:pt x="7543480" y="13716"/>
                </a:cubicBezTo>
                <a:cubicBezTo>
                  <a:pt x="7393752" y="5478"/>
                  <a:pt x="7221032" y="-7801"/>
                  <a:pt x="7109323" y="13716"/>
                </a:cubicBezTo>
                <a:cubicBezTo>
                  <a:pt x="7015297" y="17911"/>
                  <a:pt x="6599332" y="36327"/>
                  <a:pt x="6430952" y="13716"/>
                </a:cubicBezTo>
                <a:cubicBezTo>
                  <a:pt x="6292915" y="-38722"/>
                  <a:pt x="6142305" y="16935"/>
                  <a:pt x="5915391" y="13716"/>
                </a:cubicBezTo>
                <a:cubicBezTo>
                  <a:pt x="5682725" y="43271"/>
                  <a:pt x="5440566" y="26848"/>
                  <a:pt x="5237020" y="13716"/>
                </a:cubicBezTo>
                <a:cubicBezTo>
                  <a:pt x="5046456" y="6005"/>
                  <a:pt x="4706449" y="47404"/>
                  <a:pt x="4558650" y="13716"/>
                </a:cubicBezTo>
                <a:cubicBezTo>
                  <a:pt x="4361396" y="-5559"/>
                  <a:pt x="4145362" y="-26875"/>
                  <a:pt x="3880279" y="13716"/>
                </a:cubicBezTo>
                <a:cubicBezTo>
                  <a:pt x="3610716" y="20839"/>
                  <a:pt x="3472690" y="-564"/>
                  <a:pt x="3201909" y="13716"/>
                </a:cubicBezTo>
                <a:cubicBezTo>
                  <a:pt x="2913595" y="30525"/>
                  <a:pt x="2753317" y="-5721"/>
                  <a:pt x="2604943" y="13716"/>
                </a:cubicBezTo>
                <a:cubicBezTo>
                  <a:pt x="2450130" y="32417"/>
                  <a:pt x="1974183" y="35587"/>
                  <a:pt x="1845168" y="13716"/>
                </a:cubicBezTo>
                <a:cubicBezTo>
                  <a:pt x="1677929" y="-4352"/>
                  <a:pt x="1378098" y="-5344"/>
                  <a:pt x="1166797" y="13716"/>
                </a:cubicBezTo>
                <a:cubicBezTo>
                  <a:pt x="921150" y="48705"/>
                  <a:pt x="327457" y="42725"/>
                  <a:pt x="0" y="13716"/>
                </a:cubicBezTo>
                <a:cubicBezTo>
                  <a:pt x="-457" y="9675"/>
                  <a:pt x="580" y="3290"/>
                  <a:pt x="0" y="0"/>
                </a:cubicBezTo>
                <a:close/>
              </a:path>
              <a:path w="8140446" h="13716"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39761" y="5232"/>
                  <a:pt x="8140368" y="9058"/>
                  <a:pt x="8140446" y="13716"/>
                </a:cubicBezTo>
                <a:cubicBezTo>
                  <a:pt x="7961834" y="3834"/>
                  <a:pt x="7874097" y="5778"/>
                  <a:pt x="7706289" y="13716"/>
                </a:cubicBezTo>
                <a:cubicBezTo>
                  <a:pt x="7582508" y="-19492"/>
                  <a:pt x="7179551" y="-37683"/>
                  <a:pt x="6865109" y="13716"/>
                </a:cubicBezTo>
                <a:cubicBezTo>
                  <a:pt x="6583382" y="19545"/>
                  <a:pt x="6525821" y="32124"/>
                  <a:pt x="6349548" y="13716"/>
                </a:cubicBezTo>
                <a:cubicBezTo>
                  <a:pt x="6209953" y="6309"/>
                  <a:pt x="5959707" y="-52400"/>
                  <a:pt x="5671177" y="13716"/>
                </a:cubicBezTo>
                <a:cubicBezTo>
                  <a:pt x="5387744" y="25237"/>
                  <a:pt x="5228514" y="96935"/>
                  <a:pt x="4829998" y="13716"/>
                </a:cubicBezTo>
                <a:cubicBezTo>
                  <a:pt x="4415646" y="-33168"/>
                  <a:pt x="4343809" y="24382"/>
                  <a:pt x="4151627" y="13716"/>
                </a:cubicBezTo>
                <a:cubicBezTo>
                  <a:pt x="3950673" y="-14368"/>
                  <a:pt x="3879947" y="36571"/>
                  <a:pt x="3717470" y="13716"/>
                </a:cubicBezTo>
                <a:cubicBezTo>
                  <a:pt x="3558660" y="5538"/>
                  <a:pt x="3468854" y="24803"/>
                  <a:pt x="3201909" y="13716"/>
                </a:cubicBezTo>
                <a:cubicBezTo>
                  <a:pt x="2965673" y="5933"/>
                  <a:pt x="2568327" y="17544"/>
                  <a:pt x="2360729" y="13716"/>
                </a:cubicBezTo>
                <a:cubicBezTo>
                  <a:pt x="2171885" y="44572"/>
                  <a:pt x="1923258" y="11448"/>
                  <a:pt x="1682359" y="13716"/>
                </a:cubicBezTo>
                <a:cubicBezTo>
                  <a:pt x="1430698" y="-6950"/>
                  <a:pt x="1324229" y="-6323"/>
                  <a:pt x="1166797" y="13716"/>
                </a:cubicBezTo>
                <a:cubicBezTo>
                  <a:pt x="1001390" y="37223"/>
                  <a:pt x="324313" y="53392"/>
                  <a:pt x="0" y="13716"/>
                </a:cubicBezTo>
                <a:cubicBezTo>
                  <a:pt x="427" y="7441"/>
                  <a:pt x="425" y="4765"/>
                  <a:pt x="0" y="0"/>
                </a:cubicBezTo>
                <a:close/>
              </a:path>
              <a:path w="8140446" h="13716"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370" y="2812"/>
                  <a:pt x="8139830" y="9122"/>
                  <a:pt x="8140446" y="13716"/>
                </a:cubicBezTo>
                <a:cubicBezTo>
                  <a:pt x="7892673" y="-8584"/>
                  <a:pt x="7668025" y="-3922"/>
                  <a:pt x="7543480" y="13716"/>
                </a:cubicBezTo>
                <a:cubicBezTo>
                  <a:pt x="7406710" y="-8039"/>
                  <a:pt x="7207646" y="4321"/>
                  <a:pt x="7109323" y="13716"/>
                </a:cubicBezTo>
                <a:cubicBezTo>
                  <a:pt x="6993037" y="44439"/>
                  <a:pt x="6598723" y="54833"/>
                  <a:pt x="6430952" y="13716"/>
                </a:cubicBezTo>
                <a:cubicBezTo>
                  <a:pt x="6284771" y="10743"/>
                  <a:pt x="6162730" y="15778"/>
                  <a:pt x="5915391" y="13716"/>
                </a:cubicBezTo>
                <a:cubicBezTo>
                  <a:pt x="5684668" y="9031"/>
                  <a:pt x="5422852" y="49046"/>
                  <a:pt x="5237020" y="13716"/>
                </a:cubicBezTo>
                <a:cubicBezTo>
                  <a:pt x="5035482" y="21724"/>
                  <a:pt x="4719808" y="50573"/>
                  <a:pt x="4558650" y="13716"/>
                </a:cubicBezTo>
                <a:cubicBezTo>
                  <a:pt x="4375169" y="-40159"/>
                  <a:pt x="4137553" y="7514"/>
                  <a:pt x="3880279" y="13716"/>
                </a:cubicBezTo>
                <a:cubicBezTo>
                  <a:pt x="3624533" y="28076"/>
                  <a:pt x="3467387" y="1908"/>
                  <a:pt x="3201909" y="13716"/>
                </a:cubicBezTo>
                <a:cubicBezTo>
                  <a:pt x="2918126" y="68770"/>
                  <a:pt x="2717830" y="-21728"/>
                  <a:pt x="2604943" y="13716"/>
                </a:cubicBezTo>
                <a:cubicBezTo>
                  <a:pt x="2496133" y="39953"/>
                  <a:pt x="2003915" y="13682"/>
                  <a:pt x="1845168" y="13716"/>
                </a:cubicBezTo>
                <a:cubicBezTo>
                  <a:pt x="1694518" y="10417"/>
                  <a:pt x="1344959" y="39616"/>
                  <a:pt x="1166797" y="13716"/>
                </a:cubicBezTo>
                <a:cubicBezTo>
                  <a:pt x="935925" y="64879"/>
                  <a:pt x="319712" y="-68544"/>
                  <a:pt x="0" y="13716"/>
                </a:cubicBezTo>
                <a:cubicBezTo>
                  <a:pt x="203" y="9362"/>
                  <a:pt x="845" y="232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C279D5-52F1-5C45-B1E3-F164ACB6FC0B}"/>
              </a:ext>
            </a:extLst>
          </p:cNvPr>
          <p:cNvSpPr>
            <a:spLocks noGrp="1"/>
          </p:cNvSpPr>
          <p:nvPr>
            <p:ph idx="1"/>
          </p:nvPr>
        </p:nvSpPr>
        <p:spPr>
          <a:xfrm>
            <a:off x="628650" y="1447038"/>
            <a:ext cx="7886700" cy="3188970"/>
          </a:xfrm>
        </p:spPr>
        <p:txBody>
          <a:bodyPr>
            <a:normAutofit/>
          </a:bodyPr>
          <a:lstStyle/>
          <a:p>
            <a:r>
              <a:rPr lang="en-US" sz="1700" dirty="0"/>
              <a:t>Funded by Merck for HPV vaccine misinformation research</a:t>
            </a:r>
          </a:p>
        </p:txBody>
      </p:sp>
    </p:spTree>
    <p:extLst>
      <p:ext uri="{BB962C8B-B14F-4D97-AF65-F5344CB8AC3E}">
        <p14:creationId xmlns:p14="http://schemas.microsoft.com/office/powerpoint/2010/main" val="173778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359BF-9333-4EE3-CC24-2884C973DEF1}"/>
              </a:ext>
            </a:extLst>
          </p:cNvPr>
          <p:cNvSpPr>
            <a:spLocks noGrp="1"/>
          </p:cNvSpPr>
          <p:nvPr>
            <p:ph type="title"/>
          </p:nvPr>
        </p:nvSpPr>
        <p:spPr/>
        <p:txBody>
          <a:bodyPr/>
          <a:lstStyle/>
          <a:p>
            <a:r>
              <a:rPr lang="en-US" dirty="0">
                <a:solidFill>
                  <a:srgbClr val="285087"/>
                </a:solidFill>
              </a:rPr>
              <a:t>Current &amp; Future Research Steps  </a:t>
            </a:r>
          </a:p>
        </p:txBody>
      </p:sp>
      <p:graphicFrame>
        <p:nvGraphicFramePr>
          <p:cNvPr id="15" name="Text Placeholder 2">
            <a:extLst>
              <a:ext uri="{FF2B5EF4-FFF2-40B4-BE49-F238E27FC236}">
                <a16:creationId xmlns:a16="http://schemas.microsoft.com/office/drawing/2014/main" id="{C215B691-3808-BF0B-906D-2B292EBD84D8}"/>
              </a:ext>
            </a:extLst>
          </p:cNvPr>
          <p:cNvGraphicFramePr/>
          <p:nvPr>
            <p:extLst>
              <p:ext uri="{D42A27DB-BD31-4B8C-83A1-F6EECF244321}">
                <p14:modId xmlns:p14="http://schemas.microsoft.com/office/powerpoint/2010/main" val="488919796"/>
              </p:ext>
            </p:extLst>
          </p:nvPr>
        </p:nvGraphicFramePr>
        <p:xfrm>
          <a:off x="311700" y="1152475"/>
          <a:ext cx="8520600" cy="34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4BCF1FA2-3CD9-B7DA-C292-3240DB29A155}"/>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324509C-D5F1-4DEB-0E71-EB72FF09139C}"/>
              </a:ext>
            </a:extLst>
          </p:cNvPr>
          <p:cNvSpPr txBox="1"/>
          <p:nvPr/>
        </p:nvSpPr>
        <p:spPr>
          <a:xfrm>
            <a:off x="7826640" y="4651013"/>
            <a:ext cx="1088760" cy="276999"/>
          </a:xfrm>
          <a:prstGeom prst="rect">
            <a:avLst/>
          </a:prstGeom>
          <a:noFill/>
        </p:spPr>
        <p:txBody>
          <a:bodyPr wrap="none" rtlCol="0">
            <a:spAutoFit/>
          </a:bodyPr>
          <a:lstStyle/>
          <a:p>
            <a:r>
              <a:rPr lang="en-US" sz="1200" dirty="0"/>
              <a:t>Adams, 2023</a:t>
            </a:r>
          </a:p>
        </p:txBody>
      </p:sp>
    </p:spTree>
    <p:extLst>
      <p:ext uri="{BB962C8B-B14F-4D97-AF65-F5344CB8AC3E}">
        <p14:creationId xmlns:p14="http://schemas.microsoft.com/office/powerpoint/2010/main" val="1236136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757E7-E980-F82E-C586-1D0F5120093D}"/>
              </a:ext>
            </a:extLst>
          </p:cNvPr>
          <p:cNvSpPr>
            <a:spLocks noGrp="1"/>
          </p:cNvSpPr>
          <p:nvPr>
            <p:ph type="title"/>
          </p:nvPr>
        </p:nvSpPr>
        <p:spPr/>
        <p:txBody>
          <a:bodyPr/>
          <a:lstStyle/>
          <a:p>
            <a:r>
              <a:rPr lang="en-US" dirty="0"/>
              <a:t>Where does morality stand?</a:t>
            </a:r>
          </a:p>
        </p:txBody>
      </p:sp>
      <p:sp>
        <p:nvSpPr>
          <p:cNvPr id="3" name="Content Placeholder 2">
            <a:extLst>
              <a:ext uri="{FF2B5EF4-FFF2-40B4-BE49-F238E27FC236}">
                <a16:creationId xmlns:a16="http://schemas.microsoft.com/office/drawing/2014/main" id="{7148A86A-D08A-9141-FF6A-4E1988D09AC7}"/>
              </a:ext>
            </a:extLst>
          </p:cNvPr>
          <p:cNvSpPr>
            <a:spLocks noGrp="1"/>
          </p:cNvSpPr>
          <p:nvPr>
            <p:ph idx="1"/>
          </p:nvPr>
        </p:nvSpPr>
        <p:spPr/>
        <p:txBody>
          <a:bodyPr/>
          <a:lstStyle/>
          <a:p>
            <a:r>
              <a:rPr lang="en-US" dirty="0"/>
              <a:t>Objectivity means giving all sides equal hearing and talking to all sides</a:t>
            </a:r>
          </a:p>
          <a:p>
            <a:r>
              <a:rPr lang="en-US" dirty="0"/>
              <a:t>But not treating all sides equally</a:t>
            </a:r>
          </a:p>
          <a:p>
            <a:r>
              <a:rPr lang="en-US" dirty="0"/>
              <a:t>Not creating a forced moral or factual equivalence </a:t>
            </a:r>
          </a:p>
          <a:p>
            <a:endParaRPr lang="en-US" dirty="0"/>
          </a:p>
        </p:txBody>
      </p:sp>
      <p:sp>
        <p:nvSpPr>
          <p:cNvPr id="4" name="TextBox 3">
            <a:extLst>
              <a:ext uri="{FF2B5EF4-FFF2-40B4-BE49-F238E27FC236}">
                <a16:creationId xmlns:a16="http://schemas.microsoft.com/office/drawing/2014/main" id="{35B84E6A-6D20-A591-E0BD-B52803E12433}"/>
              </a:ext>
            </a:extLst>
          </p:cNvPr>
          <p:cNvSpPr txBox="1"/>
          <p:nvPr/>
        </p:nvSpPr>
        <p:spPr>
          <a:xfrm>
            <a:off x="152400" y="4736147"/>
            <a:ext cx="6612259" cy="276999"/>
          </a:xfrm>
          <a:prstGeom prst="rect">
            <a:avLst/>
          </a:prstGeom>
          <a:noFill/>
        </p:spPr>
        <p:txBody>
          <a:bodyPr wrap="none" rtlCol="0">
            <a:spAutoFit/>
          </a:bodyPr>
          <a:lstStyle/>
          <a:p>
            <a:r>
              <a:rPr lang="en-US" sz="1200" dirty="0"/>
              <a:t>https://</a:t>
            </a:r>
            <a:r>
              <a:rPr lang="en-US" sz="1200" dirty="0" err="1"/>
              <a:t>www.ted.com</a:t>
            </a:r>
            <a:r>
              <a:rPr lang="en-US" sz="1200" dirty="0"/>
              <a:t>/talks/</a:t>
            </a:r>
            <a:r>
              <a:rPr lang="en-US" sz="1200" dirty="0" err="1"/>
              <a:t>christiane_amanpour_how_to_seek_truth_in_the_era_of_fake_news</a:t>
            </a:r>
            <a:endParaRPr lang="en-US" sz="1200" dirty="0"/>
          </a:p>
        </p:txBody>
      </p:sp>
      <p:sp>
        <p:nvSpPr>
          <p:cNvPr id="5" name="Rectangle 4">
            <a:extLst>
              <a:ext uri="{FF2B5EF4-FFF2-40B4-BE49-F238E27FC236}">
                <a16:creationId xmlns:a16="http://schemas.microsoft.com/office/drawing/2014/main" id="{B9D9C215-C834-4040-9185-2D6A56950EB3}"/>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477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7546B-9376-A338-D920-1DC0FFA8C95F}"/>
              </a:ext>
            </a:extLst>
          </p:cNvPr>
          <p:cNvSpPr>
            <a:spLocks noGrp="1"/>
          </p:cNvSpPr>
          <p:nvPr>
            <p:ph type="title"/>
          </p:nvPr>
        </p:nvSpPr>
        <p:spPr/>
        <p:txBody>
          <a:bodyPr/>
          <a:lstStyle/>
          <a:p>
            <a:r>
              <a:rPr lang="en-US" dirty="0"/>
              <a:t>Mitigation of health  misinformation</a:t>
            </a:r>
          </a:p>
        </p:txBody>
      </p:sp>
      <p:sp>
        <p:nvSpPr>
          <p:cNvPr id="3" name="Text Placeholder 2">
            <a:extLst>
              <a:ext uri="{FF2B5EF4-FFF2-40B4-BE49-F238E27FC236}">
                <a16:creationId xmlns:a16="http://schemas.microsoft.com/office/drawing/2014/main" id="{6324F412-35F9-F624-4300-5DDF16B5F69A}"/>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CCF5507A-BF80-8949-C328-4A187EBB1056}"/>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361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56C68A-0637-6507-1292-E26BECB71901}"/>
              </a:ext>
            </a:extLst>
          </p:cNvPr>
          <p:cNvSpPr>
            <a:spLocks noGrp="1"/>
          </p:cNvSpPr>
          <p:nvPr>
            <p:ph type="title"/>
          </p:nvPr>
        </p:nvSpPr>
        <p:spPr/>
        <p:txBody>
          <a:bodyPr/>
          <a:lstStyle/>
          <a:p>
            <a:r>
              <a:rPr lang="en-US" dirty="0"/>
              <a:t>Recommendations – Healthcare</a:t>
            </a:r>
          </a:p>
        </p:txBody>
      </p:sp>
      <p:sp>
        <p:nvSpPr>
          <p:cNvPr id="5" name="Content Placeholder 4">
            <a:extLst>
              <a:ext uri="{FF2B5EF4-FFF2-40B4-BE49-F238E27FC236}">
                <a16:creationId xmlns:a16="http://schemas.microsoft.com/office/drawing/2014/main" id="{A95224EF-FB55-6DE9-4B8D-54DFB223C793}"/>
              </a:ext>
            </a:extLst>
          </p:cNvPr>
          <p:cNvSpPr>
            <a:spLocks noGrp="1"/>
          </p:cNvSpPr>
          <p:nvPr>
            <p:ph sz="half" idx="1"/>
          </p:nvPr>
        </p:nvSpPr>
        <p:spPr/>
        <p:txBody>
          <a:bodyPr>
            <a:normAutofit/>
          </a:bodyPr>
          <a:lstStyle/>
          <a:p>
            <a:r>
              <a:rPr lang="en-US" dirty="0"/>
              <a:t>Engage with patients about misinformation</a:t>
            </a:r>
          </a:p>
          <a:p>
            <a:r>
              <a:rPr lang="en-US" dirty="0"/>
              <a:t>Meet the public where they are (online!)</a:t>
            </a:r>
          </a:p>
          <a:p>
            <a:pPr lvl="1"/>
            <a:r>
              <a:rPr lang="en-US" dirty="0"/>
              <a:t>Use online tech to disseminate accurate info</a:t>
            </a:r>
          </a:p>
          <a:p>
            <a:pPr lvl="1"/>
            <a:r>
              <a:rPr lang="en-US" dirty="0"/>
              <a:t>Local partnerships</a:t>
            </a:r>
          </a:p>
          <a:p>
            <a:endParaRPr lang="en-US" dirty="0"/>
          </a:p>
          <a:p>
            <a:endParaRPr lang="en-US" dirty="0"/>
          </a:p>
          <a:p>
            <a:endParaRPr lang="en-US" dirty="0"/>
          </a:p>
        </p:txBody>
      </p:sp>
      <p:sp>
        <p:nvSpPr>
          <p:cNvPr id="7" name="Rectangle 6">
            <a:extLst>
              <a:ext uri="{FF2B5EF4-FFF2-40B4-BE49-F238E27FC236}">
                <a16:creationId xmlns:a16="http://schemas.microsoft.com/office/drawing/2014/main" id="{BAB06594-12B3-D117-B1FD-0785347E3022}"/>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184C3A-EBDA-C3D9-F4A2-0DC4EC772083}"/>
              </a:ext>
            </a:extLst>
          </p:cNvPr>
          <p:cNvSpPr txBox="1"/>
          <p:nvPr/>
        </p:nvSpPr>
        <p:spPr>
          <a:xfrm>
            <a:off x="4748345" y="4817012"/>
            <a:ext cx="4371710" cy="253916"/>
          </a:xfrm>
          <a:prstGeom prst="rect">
            <a:avLst/>
          </a:prstGeom>
          <a:noFill/>
        </p:spPr>
        <p:txBody>
          <a:bodyPr wrap="none" rtlCol="0">
            <a:spAutoFit/>
          </a:bodyPr>
          <a:lstStyle/>
          <a:p>
            <a:r>
              <a:rPr lang="en-US" sz="1050" dirty="0"/>
              <a:t>Confronting Health Misinformation, 2021 US Surgeon General Report </a:t>
            </a:r>
          </a:p>
        </p:txBody>
      </p:sp>
      <p:pic>
        <p:nvPicPr>
          <p:cNvPr id="3076" name="Picture 4" descr="Free People Forming Round by Shoes Stock Photo">
            <a:extLst>
              <a:ext uri="{FF2B5EF4-FFF2-40B4-BE49-F238E27FC236}">
                <a16:creationId xmlns:a16="http://schemas.microsoft.com/office/drawing/2014/main" id="{E62C6610-82EA-B3E3-9386-E1A84B938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4925" y="1124465"/>
            <a:ext cx="3638550" cy="36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618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56C68A-0637-6507-1292-E26BECB71901}"/>
              </a:ext>
            </a:extLst>
          </p:cNvPr>
          <p:cNvSpPr>
            <a:spLocks noGrp="1"/>
          </p:cNvSpPr>
          <p:nvPr>
            <p:ph type="title"/>
          </p:nvPr>
        </p:nvSpPr>
        <p:spPr/>
        <p:txBody>
          <a:bodyPr/>
          <a:lstStyle/>
          <a:p>
            <a:r>
              <a:rPr lang="en-US" dirty="0"/>
              <a:t>Recommendations – Research</a:t>
            </a:r>
          </a:p>
        </p:txBody>
      </p:sp>
      <p:sp>
        <p:nvSpPr>
          <p:cNvPr id="5" name="Content Placeholder 4">
            <a:extLst>
              <a:ext uri="{FF2B5EF4-FFF2-40B4-BE49-F238E27FC236}">
                <a16:creationId xmlns:a16="http://schemas.microsoft.com/office/drawing/2014/main" id="{A95224EF-FB55-6DE9-4B8D-54DFB223C793}"/>
              </a:ext>
            </a:extLst>
          </p:cNvPr>
          <p:cNvSpPr>
            <a:spLocks noGrp="1"/>
          </p:cNvSpPr>
          <p:nvPr>
            <p:ph sz="half" idx="1"/>
          </p:nvPr>
        </p:nvSpPr>
        <p:spPr/>
        <p:txBody>
          <a:bodyPr>
            <a:normAutofit/>
          </a:bodyPr>
          <a:lstStyle/>
          <a:p>
            <a:r>
              <a:rPr lang="en-US" dirty="0"/>
              <a:t>Improve monitoring systems for tracking misinformation</a:t>
            </a:r>
          </a:p>
          <a:p>
            <a:r>
              <a:rPr lang="en-US" dirty="0"/>
              <a:t>Examine exposure and impact</a:t>
            </a:r>
          </a:p>
          <a:p>
            <a:endParaRPr lang="en-US" dirty="0"/>
          </a:p>
          <a:p>
            <a:endParaRPr lang="en-US" dirty="0"/>
          </a:p>
          <a:p>
            <a:endParaRPr lang="en-US" dirty="0"/>
          </a:p>
        </p:txBody>
      </p:sp>
      <p:sp>
        <p:nvSpPr>
          <p:cNvPr id="6" name="Content Placeholder 5">
            <a:extLst>
              <a:ext uri="{FF2B5EF4-FFF2-40B4-BE49-F238E27FC236}">
                <a16:creationId xmlns:a16="http://schemas.microsoft.com/office/drawing/2014/main" id="{9ABF9DD6-0365-C553-8866-914DB6B68F79}"/>
              </a:ext>
            </a:extLst>
          </p:cNvPr>
          <p:cNvSpPr>
            <a:spLocks noGrp="1"/>
          </p:cNvSpPr>
          <p:nvPr>
            <p:ph sz="half" idx="2"/>
          </p:nvPr>
        </p:nvSpPr>
        <p:spPr/>
        <p:txBody>
          <a:bodyPr>
            <a:normAutofit/>
          </a:bodyPr>
          <a:lstStyle/>
          <a:p>
            <a:r>
              <a:rPr lang="en-US" dirty="0"/>
              <a:t>Efficacy of mitigation</a:t>
            </a:r>
          </a:p>
          <a:p>
            <a:pPr lvl="1"/>
            <a:r>
              <a:rPr lang="en-US" dirty="0"/>
              <a:t>Debunking vs. </a:t>
            </a:r>
            <a:r>
              <a:rPr lang="en-US" dirty="0" err="1"/>
              <a:t>prebunking</a:t>
            </a:r>
            <a:endParaRPr lang="en-US" dirty="0"/>
          </a:p>
        </p:txBody>
      </p:sp>
      <p:sp>
        <p:nvSpPr>
          <p:cNvPr id="2" name="Rectangle 1">
            <a:extLst>
              <a:ext uri="{FF2B5EF4-FFF2-40B4-BE49-F238E27FC236}">
                <a16:creationId xmlns:a16="http://schemas.microsoft.com/office/drawing/2014/main" id="{129F8060-783F-CAA1-7F46-074B6FB56657}"/>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0A9769-601B-2D92-0018-373E46987F0D}"/>
              </a:ext>
            </a:extLst>
          </p:cNvPr>
          <p:cNvSpPr txBox="1"/>
          <p:nvPr/>
        </p:nvSpPr>
        <p:spPr>
          <a:xfrm>
            <a:off x="4748345" y="4817012"/>
            <a:ext cx="4371710" cy="253916"/>
          </a:xfrm>
          <a:prstGeom prst="rect">
            <a:avLst/>
          </a:prstGeom>
          <a:noFill/>
        </p:spPr>
        <p:txBody>
          <a:bodyPr wrap="none" rtlCol="0">
            <a:spAutoFit/>
          </a:bodyPr>
          <a:lstStyle/>
          <a:p>
            <a:r>
              <a:rPr lang="en-US" sz="1050" dirty="0"/>
              <a:t>Confronting Health Misinformation, 2021 US Surgeon General Report </a:t>
            </a:r>
          </a:p>
        </p:txBody>
      </p:sp>
    </p:spTree>
    <p:extLst>
      <p:ext uri="{BB962C8B-B14F-4D97-AF65-F5344CB8AC3E}">
        <p14:creationId xmlns:p14="http://schemas.microsoft.com/office/powerpoint/2010/main" val="4113306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56C68A-0637-6507-1292-E26BECB71901}"/>
              </a:ext>
            </a:extLst>
          </p:cNvPr>
          <p:cNvSpPr>
            <a:spLocks noGrp="1"/>
          </p:cNvSpPr>
          <p:nvPr>
            <p:ph type="title"/>
          </p:nvPr>
        </p:nvSpPr>
        <p:spPr/>
        <p:txBody>
          <a:bodyPr/>
          <a:lstStyle/>
          <a:p>
            <a:r>
              <a:rPr lang="en-US" dirty="0"/>
              <a:t>Recommendations – Tech &amp; Gov</a:t>
            </a:r>
          </a:p>
        </p:txBody>
      </p:sp>
      <p:sp>
        <p:nvSpPr>
          <p:cNvPr id="5" name="Content Placeholder 4">
            <a:extLst>
              <a:ext uri="{FF2B5EF4-FFF2-40B4-BE49-F238E27FC236}">
                <a16:creationId xmlns:a16="http://schemas.microsoft.com/office/drawing/2014/main" id="{A95224EF-FB55-6DE9-4B8D-54DFB223C793}"/>
              </a:ext>
            </a:extLst>
          </p:cNvPr>
          <p:cNvSpPr>
            <a:spLocks noGrp="1"/>
          </p:cNvSpPr>
          <p:nvPr>
            <p:ph sz="half" idx="1"/>
          </p:nvPr>
        </p:nvSpPr>
        <p:spPr/>
        <p:txBody>
          <a:bodyPr>
            <a:normAutofit lnSpcReduction="10000"/>
          </a:bodyPr>
          <a:lstStyle/>
          <a:p>
            <a:r>
              <a:rPr lang="en-US" dirty="0"/>
              <a:t>Redesign algorithms to reduce virality</a:t>
            </a:r>
          </a:p>
          <a:p>
            <a:r>
              <a:rPr lang="en-US" dirty="0"/>
              <a:t>Detect super-spreaders, bots</a:t>
            </a:r>
          </a:p>
          <a:p>
            <a:r>
              <a:rPr lang="en-US" dirty="0"/>
              <a:t>Proactively address misinformation</a:t>
            </a:r>
          </a:p>
          <a:p>
            <a:r>
              <a:rPr lang="en-US" dirty="0"/>
              <a:t>Prioritize trusted messages/sources</a:t>
            </a:r>
          </a:p>
          <a:p>
            <a:endParaRPr lang="en-US" dirty="0"/>
          </a:p>
          <a:p>
            <a:endParaRPr lang="en-US" dirty="0"/>
          </a:p>
          <a:p>
            <a:endParaRPr lang="en-US" dirty="0"/>
          </a:p>
          <a:p>
            <a:endParaRPr lang="en-US" dirty="0"/>
          </a:p>
        </p:txBody>
      </p:sp>
      <p:sp>
        <p:nvSpPr>
          <p:cNvPr id="6" name="Content Placeholder 5">
            <a:extLst>
              <a:ext uri="{FF2B5EF4-FFF2-40B4-BE49-F238E27FC236}">
                <a16:creationId xmlns:a16="http://schemas.microsoft.com/office/drawing/2014/main" id="{9ABF9DD6-0365-C553-8866-914DB6B68F79}"/>
              </a:ext>
            </a:extLst>
          </p:cNvPr>
          <p:cNvSpPr>
            <a:spLocks noGrp="1"/>
          </p:cNvSpPr>
          <p:nvPr>
            <p:ph sz="half" idx="2"/>
          </p:nvPr>
        </p:nvSpPr>
        <p:spPr/>
        <p:txBody>
          <a:bodyPr>
            <a:normAutofit lnSpcReduction="10000"/>
          </a:bodyPr>
          <a:lstStyle/>
          <a:p>
            <a:r>
              <a:rPr lang="en-US" dirty="0"/>
              <a:t>Invest in misinformation research and education</a:t>
            </a:r>
          </a:p>
          <a:p>
            <a:r>
              <a:rPr lang="en-US" dirty="0"/>
              <a:t>Increase resources, funding, and tech support for public heath agencies</a:t>
            </a:r>
          </a:p>
          <a:p>
            <a:endParaRPr lang="en-US" dirty="0"/>
          </a:p>
        </p:txBody>
      </p:sp>
      <p:sp>
        <p:nvSpPr>
          <p:cNvPr id="3" name="Rectangle 2">
            <a:extLst>
              <a:ext uri="{FF2B5EF4-FFF2-40B4-BE49-F238E27FC236}">
                <a16:creationId xmlns:a16="http://schemas.microsoft.com/office/drawing/2014/main" id="{9DE4918D-4DF2-D19C-8F5D-552AA833457E}"/>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B7FA08C-5744-A361-9643-B71A73C049A3}"/>
              </a:ext>
            </a:extLst>
          </p:cNvPr>
          <p:cNvSpPr txBox="1"/>
          <p:nvPr/>
        </p:nvSpPr>
        <p:spPr>
          <a:xfrm>
            <a:off x="4748345" y="4817012"/>
            <a:ext cx="4371710" cy="253916"/>
          </a:xfrm>
          <a:prstGeom prst="rect">
            <a:avLst/>
          </a:prstGeom>
          <a:noFill/>
        </p:spPr>
        <p:txBody>
          <a:bodyPr wrap="none" rtlCol="0">
            <a:spAutoFit/>
          </a:bodyPr>
          <a:lstStyle/>
          <a:p>
            <a:r>
              <a:rPr lang="en-US" sz="1050" dirty="0"/>
              <a:t>Confronting Health Misinformation, 2021 US Surgeon General Report </a:t>
            </a:r>
          </a:p>
        </p:txBody>
      </p:sp>
    </p:spTree>
    <p:extLst>
      <p:ext uri="{BB962C8B-B14F-4D97-AF65-F5344CB8AC3E}">
        <p14:creationId xmlns:p14="http://schemas.microsoft.com/office/powerpoint/2010/main" val="3655913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FFD67-71D4-639E-9A53-0C8391A6EA3A}"/>
              </a:ext>
            </a:extLst>
          </p:cNvPr>
          <p:cNvSpPr>
            <a:spLocks noGrp="1"/>
          </p:cNvSpPr>
          <p:nvPr>
            <p:ph type="title"/>
          </p:nvPr>
        </p:nvSpPr>
        <p:spPr/>
        <p:txBody>
          <a:bodyPr/>
          <a:lstStyle/>
          <a:p>
            <a:r>
              <a:rPr lang="en-US" dirty="0"/>
              <a:t>Case study: Cancer misinformation</a:t>
            </a:r>
          </a:p>
        </p:txBody>
      </p:sp>
      <p:sp>
        <p:nvSpPr>
          <p:cNvPr id="3" name="Text Placeholder 2">
            <a:extLst>
              <a:ext uri="{FF2B5EF4-FFF2-40B4-BE49-F238E27FC236}">
                <a16:creationId xmlns:a16="http://schemas.microsoft.com/office/drawing/2014/main" id="{FAFD479E-3B7F-6FCA-C3B9-0F7907E22BBB}"/>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80607287-0758-E23A-213C-10D7E3375DB2}"/>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491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F73104-0EEA-4F4F-9F0C-90F42FC1311E}"/>
              </a:ext>
            </a:extLst>
          </p:cNvPr>
          <p:cNvSpPr txBox="1">
            <a:spLocks noChangeArrowheads="1"/>
          </p:cNvSpPr>
          <p:nvPr/>
        </p:nvSpPr>
        <p:spPr>
          <a:xfrm>
            <a:off x="1804307" y="656100"/>
            <a:ext cx="5645715" cy="663029"/>
          </a:xfrm>
          <a:prstGeom prst="rect">
            <a:avLst/>
          </a:prstGeom>
        </p:spPr>
        <p:txBody>
          <a:bodyPr vert="horz" lIns="68580" tIns="34290" rIns="68580" bIns="3429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altLang="en-US" sz="2109" b="1" dirty="0">
              <a:solidFill>
                <a:schemeClr val="tx1"/>
              </a:solidFill>
              <a:latin typeface="Calibri" panose="020F0502020204030204" pitchFamily="34" charset="0"/>
              <a:cs typeface="Calibri" panose="020F0502020204030204" pitchFamily="34" charset="0"/>
            </a:endParaRPr>
          </a:p>
        </p:txBody>
      </p:sp>
      <p:pic>
        <p:nvPicPr>
          <p:cNvPr id="73" name="Picture 72">
            <a:extLst>
              <a:ext uri="{FF2B5EF4-FFF2-40B4-BE49-F238E27FC236}">
                <a16:creationId xmlns:a16="http://schemas.microsoft.com/office/drawing/2014/main" id="{1AF3EA2E-101F-3344-93E3-4F9C4740FBD6}"/>
              </a:ext>
            </a:extLst>
          </p:cNvPr>
          <p:cNvPicPr>
            <a:picLocks noChangeAspect="1"/>
          </p:cNvPicPr>
          <p:nvPr/>
        </p:nvPicPr>
        <p:blipFill rotWithShape="1">
          <a:blip r:embed="rId3"/>
          <a:srcRect l="20640" r="2"/>
          <a:stretch/>
        </p:blipFill>
        <p:spPr>
          <a:xfrm>
            <a:off x="4572001" y="12055"/>
            <a:ext cx="4572000" cy="5143500"/>
          </a:xfrm>
          <a:prstGeom prst="rect">
            <a:avLst/>
          </a:prstGeom>
        </p:spPr>
      </p:pic>
      <p:sp>
        <p:nvSpPr>
          <p:cNvPr id="7" name="TextBox 6">
            <a:extLst>
              <a:ext uri="{FF2B5EF4-FFF2-40B4-BE49-F238E27FC236}">
                <a16:creationId xmlns:a16="http://schemas.microsoft.com/office/drawing/2014/main" id="{801775B1-9164-1A49-A378-1A8A126F9772}"/>
              </a:ext>
            </a:extLst>
          </p:cNvPr>
          <p:cNvSpPr txBox="1"/>
          <p:nvPr/>
        </p:nvSpPr>
        <p:spPr>
          <a:xfrm>
            <a:off x="6407289" y="4857750"/>
            <a:ext cx="2736711" cy="300082"/>
          </a:xfrm>
          <a:prstGeom prst="rect">
            <a:avLst/>
          </a:prstGeom>
          <a:noFill/>
        </p:spPr>
        <p:txBody>
          <a:bodyPr wrap="none" rtlCol="0">
            <a:spAutoFit/>
          </a:bodyPr>
          <a:lstStyle/>
          <a:p>
            <a:r>
              <a:rPr lang="en-US" sz="1350" b="1" dirty="0">
                <a:solidFill>
                  <a:schemeClr val="bg1"/>
                </a:solidFill>
              </a:rPr>
              <a:t>Warner, Psycho-oncology 2020</a:t>
            </a:r>
          </a:p>
        </p:txBody>
      </p:sp>
      <p:pic>
        <p:nvPicPr>
          <p:cNvPr id="6" name="Picture 2" descr="person on hammock using iPhone">
            <a:extLst>
              <a:ext uri="{FF2B5EF4-FFF2-40B4-BE49-F238E27FC236}">
                <a16:creationId xmlns:a16="http://schemas.microsoft.com/office/drawing/2014/main" id="{339786E7-CDCB-C244-AA0B-A4FB451BDB2F}"/>
              </a:ext>
            </a:extLst>
          </p:cNvPr>
          <p:cNvPicPr>
            <a:picLocks noChangeAspect="1" noChangeArrowheads="1"/>
          </p:cNvPicPr>
          <p:nvPr/>
        </p:nvPicPr>
        <p:blipFill rotWithShape="1">
          <a:blip r:embed="rId4">
            <a:alphaModFix amt="60000"/>
            <a:extLst>
              <a:ext uri="{28A0092B-C50C-407E-A947-70E740481C1C}">
                <a14:useLocalDpi xmlns:a14="http://schemas.microsoft.com/office/drawing/2010/main" val="0"/>
              </a:ext>
            </a:extLst>
          </a:blip>
          <a:srcRect t="620" r="2" b="12708"/>
          <a:stretch/>
        </p:blipFill>
        <p:spPr bwMode="auto">
          <a:xfrm>
            <a:off x="0" y="1"/>
            <a:ext cx="4572000" cy="515687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E0794F2E-B01C-D743-BB46-7F745187AC7B}"/>
              </a:ext>
            </a:extLst>
          </p:cNvPr>
          <p:cNvSpPr>
            <a:spLocks noGrp="1"/>
          </p:cNvSpPr>
          <p:nvPr>
            <p:ph type="title"/>
          </p:nvPr>
        </p:nvSpPr>
        <p:spPr>
          <a:xfrm>
            <a:off x="723618" y="1036502"/>
            <a:ext cx="3167974" cy="3083873"/>
          </a:xfrm>
          <a:solidFill>
            <a:schemeClr val="tx1">
              <a:lumMod val="50000"/>
              <a:lumOff val="50000"/>
              <a:alpha val="61000"/>
            </a:schemeClr>
          </a:solidFill>
        </p:spPr>
        <p:txBody>
          <a:bodyPr>
            <a:normAutofit/>
          </a:bodyPr>
          <a:lstStyle/>
          <a:p>
            <a:pPr algn="ctr"/>
            <a:r>
              <a:rPr lang="en-US" sz="3600" b="1" dirty="0">
                <a:solidFill>
                  <a:srgbClr val="FFFFFF"/>
                </a:solidFill>
              </a:rPr>
              <a:t>Social Support in Online Communities</a:t>
            </a:r>
          </a:p>
        </p:txBody>
      </p:sp>
      <p:sp>
        <p:nvSpPr>
          <p:cNvPr id="9" name="Title 1">
            <a:extLst>
              <a:ext uri="{FF2B5EF4-FFF2-40B4-BE49-F238E27FC236}">
                <a16:creationId xmlns:a16="http://schemas.microsoft.com/office/drawing/2014/main" id="{A1AD1934-198E-9D4D-921A-8DE66D6CE6DB}"/>
              </a:ext>
            </a:extLst>
          </p:cNvPr>
          <p:cNvSpPr txBox="1">
            <a:spLocks/>
          </p:cNvSpPr>
          <p:nvPr/>
        </p:nvSpPr>
        <p:spPr>
          <a:xfrm>
            <a:off x="5274014" y="1027955"/>
            <a:ext cx="3167974" cy="3083873"/>
          </a:xfrm>
          <a:prstGeom prst="rect">
            <a:avLst/>
          </a:prstGeom>
          <a:solidFill>
            <a:schemeClr val="tx1">
              <a:lumMod val="50000"/>
              <a:lumOff val="50000"/>
              <a:alpha val="61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0" i="0" kern="1200">
                <a:solidFill>
                  <a:srgbClr val="285087"/>
                </a:solidFill>
                <a:latin typeface="Arial" panose="020B0604020202020204" pitchFamily="34" charset="0"/>
                <a:ea typeface="+mj-ea"/>
                <a:cs typeface="Arial" panose="020B0604020202020204" pitchFamily="34" charset="0"/>
              </a:defRPr>
            </a:lvl1pPr>
          </a:lstStyle>
          <a:p>
            <a:pPr algn="ctr"/>
            <a:r>
              <a:rPr lang="en-US" altLang="en-US" sz="3600" b="1" dirty="0">
                <a:solidFill>
                  <a:schemeClr val="bg1"/>
                </a:solidFill>
              </a:rPr>
              <a:t>Caregivers who post about cancer on social media </a:t>
            </a:r>
            <a:r>
              <a:rPr lang="en-US" altLang="en-US" sz="3600" b="1" u="sng" dirty="0">
                <a:solidFill>
                  <a:schemeClr val="bg1"/>
                </a:solidFill>
              </a:rPr>
              <a:t>get support</a:t>
            </a:r>
            <a:r>
              <a:rPr lang="en-US" altLang="en-US" sz="3600" b="1" dirty="0">
                <a:solidFill>
                  <a:schemeClr val="bg1"/>
                </a:solidFill>
              </a:rPr>
              <a:t> they otherwise would not</a:t>
            </a:r>
          </a:p>
        </p:txBody>
      </p:sp>
    </p:spTree>
    <p:extLst>
      <p:ext uri="{BB962C8B-B14F-4D97-AF65-F5344CB8AC3E}">
        <p14:creationId xmlns:p14="http://schemas.microsoft.com/office/powerpoint/2010/main" val="486449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DB5-69C0-0E42-A79F-A9AC197F0224}"/>
              </a:ext>
            </a:extLst>
          </p:cNvPr>
          <p:cNvSpPr>
            <a:spLocks noGrp="1"/>
          </p:cNvSpPr>
          <p:nvPr>
            <p:ph type="title"/>
          </p:nvPr>
        </p:nvSpPr>
        <p:spPr/>
        <p:txBody>
          <a:bodyPr>
            <a:normAutofit fontScale="90000"/>
          </a:bodyPr>
          <a:lstStyle/>
          <a:p>
            <a:r>
              <a:rPr lang="en-US" dirty="0"/>
              <a:t>Stress &amp; Coping Social Support Theory</a:t>
            </a:r>
          </a:p>
        </p:txBody>
      </p:sp>
      <p:pic>
        <p:nvPicPr>
          <p:cNvPr id="4" name="Picture 3" descr="Social Support Outcomes">
            <a:extLst>
              <a:ext uri="{FF2B5EF4-FFF2-40B4-BE49-F238E27FC236}">
                <a16:creationId xmlns:a16="http://schemas.microsoft.com/office/drawing/2014/main" id="{7862BF03-534E-FA48-AEDB-49F7FB0279C3}"/>
              </a:ext>
            </a:extLst>
          </p:cNvPr>
          <p:cNvPicPr/>
          <p:nvPr/>
        </p:nvPicPr>
        <p:blipFill>
          <a:blip r:embed="rId3" cstate="print">
            <a:extLst>
              <a:ext uri="{28A0092B-C50C-407E-A947-70E740481C1C}">
                <a14:useLocalDpi xmlns:a14="http://schemas.microsoft.com/office/drawing/2010/main" val="0"/>
              </a:ext>
            </a:extLst>
          </a:blip>
          <a:srcRect l="6363" t="5931" r="7463" b="11583"/>
          <a:stretch>
            <a:fillRect/>
          </a:stretch>
        </p:blipFill>
        <p:spPr bwMode="auto">
          <a:xfrm>
            <a:off x="2991701" y="1270360"/>
            <a:ext cx="2638765" cy="1581899"/>
          </a:xfrm>
          <a:prstGeom prst="rect">
            <a:avLst/>
          </a:prstGeom>
          <a:noFill/>
        </p:spPr>
      </p:pic>
      <p:sp>
        <p:nvSpPr>
          <p:cNvPr id="5" name="TextBox 4">
            <a:extLst>
              <a:ext uri="{FF2B5EF4-FFF2-40B4-BE49-F238E27FC236}">
                <a16:creationId xmlns:a16="http://schemas.microsoft.com/office/drawing/2014/main" id="{63A7A7DB-E3E5-BF43-80CB-F982CC74F483}"/>
              </a:ext>
            </a:extLst>
          </p:cNvPr>
          <p:cNvSpPr txBox="1"/>
          <p:nvPr/>
        </p:nvSpPr>
        <p:spPr>
          <a:xfrm>
            <a:off x="5630466" y="2602141"/>
            <a:ext cx="1736521" cy="300082"/>
          </a:xfrm>
          <a:prstGeom prst="rect">
            <a:avLst/>
          </a:prstGeom>
          <a:noFill/>
        </p:spPr>
        <p:txBody>
          <a:bodyPr wrap="square" rtlCol="0">
            <a:spAutoFit/>
          </a:bodyPr>
          <a:lstStyle/>
          <a:p>
            <a:r>
              <a:rPr lang="en-US" sz="1350" dirty="0"/>
              <a:t>Lazarus, 1984</a:t>
            </a:r>
          </a:p>
        </p:txBody>
      </p:sp>
      <p:graphicFrame>
        <p:nvGraphicFramePr>
          <p:cNvPr id="8" name="Table 7">
            <a:extLst>
              <a:ext uri="{FF2B5EF4-FFF2-40B4-BE49-F238E27FC236}">
                <a16:creationId xmlns:a16="http://schemas.microsoft.com/office/drawing/2014/main" id="{1DAFCE1D-50C6-164B-AE46-47514965B0EB}"/>
              </a:ext>
            </a:extLst>
          </p:cNvPr>
          <p:cNvGraphicFramePr>
            <a:graphicFrameLocks noGrp="1"/>
          </p:cNvGraphicFramePr>
          <p:nvPr/>
        </p:nvGraphicFramePr>
        <p:xfrm>
          <a:off x="2105637" y="3072047"/>
          <a:ext cx="4700313" cy="1570102"/>
        </p:xfrm>
        <a:graphic>
          <a:graphicData uri="http://schemas.openxmlformats.org/drawingml/2006/table">
            <a:tbl>
              <a:tblPr firstRow="1" firstCol="1" bandRow="1">
                <a:tableStyleId>{7E9639D4-E3E2-4D34-9284-5A2195B3D0D7}</a:tableStyleId>
              </a:tblPr>
              <a:tblGrid>
                <a:gridCol w="876755">
                  <a:extLst>
                    <a:ext uri="{9D8B030D-6E8A-4147-A177-3AD203B41FA5}">
                      <a16:colId xmlns:a16="http://schemas.microsoft.com/office/drawing/2014/main" val="771564975"/>
                    </a:ext>
                  </a:extLst>
                </a:gridCol>
                <a:gridCol w="1472145">
                  <a:extLst>
                    <a:ext uri="{9D8B030D-6E8A-4147-A177-3AD203B41FA5}">
                      <a16:colId xmlns:a16="http://schemas.microsoft.com/office/drawing/2014/main" val="3417259113"/>
                    </a:ext>
                  </a:extLst>
                </a:gridCol>
                <a:gridCol w="2351413">
                  <a:extLst>
                    <a:ext uri="{9D8B030D-6E8A-4147-A177-3AD203B41FA5}">
                      <a16:colId xmlns:a16="http://schemas.microsoft.com/office/drawing/2014/main" val="1286347258"/>
                    </a:ext>
                  </a:extLst>
                </a:gridCol>
              </a:tblGrid>
              <a:tr h="139399">
                <a:tc gridSpan="3">
                  <a:txBody>
                    <a:bodyPr/>
                    <a:lstStyle/>
                    <a:p>
                      <a:pPr marL="0" marR="0" algn="l">
                        <a:lnSpc>
                          <a:spcPct val="107000"/>
                        </a:lnSpc>
                        <a:spcBef>
                          <a:spcPts val="0"/>
                        </a:spcBef>
                        <a:spcAft>
                          <a:spcPts val="0"/>
                        </a:spcAft>
                        <a:tabLst>
                          <a:tab pos="457200" algn="l"/>
                        </a:tabLst>
                      </a:pPr>
                      <a:r>
                        <a:rPr lang="en-US" sz="900" dirty="0">
                          <a:effectLst/>
                        </a:rPr>
                        <a:t>Functional social support definitions and social media examples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1808604"/>
                  </a:ext>
                </a:extLst>
              </a:tr>
              <a:tr h="286131">
                <a:tc>
                  <a:txBody>
                    <a:bodyPr/>
                    <a:lstStyle/>
                    <a:p>
                      <a:pPr marL="0" marR="0" algn="l">
                        <a:lnSpc>
                          <a:spcPct val="107000"/>
                        </a:lnSpc>
                        <a:spcBef>
                          <a:spcPts val="0"/>
                        </a:spcBef>
                        <a:spcAft>
                          <a:spcPts val="0"/>
                        </a:spcAft>
                        <a:tabLst>
                          <a:tab pos="457200" algn="l"/>
                        </a:tabLst>
                      </a:pPr>
                      <a:r>
                        <a:rPr lang="en-US" sz="900">
                          <a:effectLst/>
                        </a:rPr>
                        <a:t>Emotional</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l">
                        <a:lnSpc>
                          <a:spcPct val="107000"/>
                        </a:lnSpc>
                        <a:spcBef>
                          <a:spcPts val="0"/>
                        </a:spcBef>
                        <a:spcAft>
                          <a:spcPts val="0"/>
                        </a:spcAft>
                        <a:tabLst>
                          <a:tab pos="457200" algn="l"/>
                        </a:tabLst>
                      </a:pPr>
                      <a:r>
                        <a:rPr lang="en-US" sz="900">
                          <a:effectLst/>
                        </a:rPr>
                        <a:t>Sympathy, caring, acceptance</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l">
                        <a:lnSpc>
                          <a:spcPct val="107000"/>
                        </a:lnSpc>
                        <a:spcBef>
                          <a:spcPts val="0"/>
                        </a:spcBef>
                        <a:spcAft>
                          <a:spcPts val="0"/>
                        </a:spcAft>
                        <a:tabLst>
                          <a:tab pos="457200" algn="l"/>
                        </a:tabLst>
                      </a:pPr>
                      <a:r>
                        <a:rPr lang="en-US" sz="900">
                          <a:effectLst/>
                        </a:rPr>
                        <a:t>Comments including: “You are amazing!” “Our hearts are with you”</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562345205"/>
                  </a:ext>
                </a:extLst>
              </a:tr>
              <a:tr h="286131">
                <a:tc>
                  <a:txBody>
                    <a:bodyPr/>
                    <a:lstStyle/>
                    <a:p>
                      <a:pPr marL="0" marR="0" algn="l">
                        <a:lnSpc>
                          <a:spcPct val="107000"/>
                        </a:lnSpc>
                        <a:spcBef>
                          <a:spcPts val="0"/>
                        </a:spcBef>
                        <a:spcAft>
                          <a:spcPts val="0"/>
                        </a:spcAft>
                        <a:tabLst>
                          <a:tab pos="457200" algn="l"/>
                        </a:tabLst>
                      </a:pPr>
                      <a:r>
                        <a:rPr lang="en-US" sz="900">
                          <a:effectLst/>
                        </a:rPr>
                        <a:t>Instrumental</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l">
                        <a:lnSpc>
                          <a:spcPct val="107000"/>
                        </a:lnSpc>
                        <a:spcBef>
                          <a:spcPts val="0"/>
                        </a:spcBef>
                        <a:spcAft>
                          <a:spcPts val="0"/>
                        </a:spcAft>
                        <a:tabLst>
                          <a:tab pos="457200" algn="l"/>
                        </a:tabLst>
                      </a:pPr>
                      <a:r>
                        <a:rPr lang="en-US" sz="900">
                          <a:effectLst/>
                        </a:rPr>
                        <a:t>Transportation, household chores, child care, finance</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l">
                        <a:lnSpc>
                          <a:spcPct val="107000"/>
                        </a:lnSpc>
                        <a:spcBef>
                          <a:spcPts val="0"/>
                        </a:spcBef>
                        <a:spcAft>
                          <a:spcPts val="0"/>
                        </a:spcAft>
                        <a:tabLst>
                          <a:tab pos="457200" algn="l"/>
                        </a:tabLst>
                      </a:pPr>
                      <a:r>
                        <a:rPr lang="en-US" sz="900">
                          <a:effectLst/>
                        </a:rPr>
                        <a:t>Links to scholarships, fundraising. Posts seeking childcare, transportation. </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3995981339"/>
                  </a:ext>
                </a:extLst>
              </a:tr>
              <a:tr h="286131">
                <a:tc>
                  <a:txBody>
                    <a:bodyPr/>
                    <a:lstStyle/>
                    <a:p>
                      <a:pPr marL="0" marR="0" algn="l">
                        <a:lnSpc>
                          <a:spcPct val="107000"/>
                        </a:lnSpc>
                        <a:spcBef>
                          <a:spcPts val="0"/>
                        </a:spcBef>
                        <a:spcAft>
                          <a:spcPts val="0"/>
                        </a:spcAft>
                        <a:tabLst>
                          <a:tab pos="457200" algn="l"/>
                        </a:tabLst>
                      </a:pPr>
                      <a:r>
                        <a:rPr lang="en-US" sz="900">
                          <a:effectLst/>
                        </a:rPr>
                        <a:t>Information</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l">
                        <a:lnSpc>
                          <a:spcPct val="107000"/>
                        </a:lnSpc>
                        <a:spcBef>
                          <a:spcPts val="0"/>
                        </a:spcBef>
                        <a:spcAft>
                          <a:spcPts val="0"/>
                        </a:spcAft>
                        <a:tabLst>
                          <a:tab pos="457200" algn="l"/>
                        </a:tabLst>
                      </a:pPr>
                      <a:r>
                        <a:rPr lang="en-US" sz="900">
                          <a:effectLst/>
                        </a:rPr>
                        <a:t>Knowledge, information, advice, alternative action</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l">
                        <a:lnSpc>
                          <a:spcPct val="107000"/>
                        </a:lnSpc>
                        <a:spcBef>
                          <a:spcPts val="0"/>
                        </a:spcBef>
                        <a:spcAft>
                          <a:spcPts val="0"/>
                        </a:spcAft>
                        <a:tabLst>
                          <a:tab pos="457200" algn="l"/>
                        </a:tabLst>
                      </a:pPr>
                      <a:r>
                        <a:rPr lang="en-US" sz="900" dirty="0">
                          <a:effectLst/>
                        </a:rPr>
                        <a:t>Links to articles/videos related to caregiving or cancer questions. </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2427078498"/>
                  </a:ext>
                </a:extLst>
              </a:tr>
              <a:tr h="286179">
                <a:tc>
                  <a:txBody>
                    <a:bodyPr/>
                    <a:lstStyle/>
                    <a:p>
                      <a:pPr marL="0" marR="0" algn="l">
                        <a:lnSpc>
                          <a:spcPct val="107000"/>
                        </a:lnSpc>
                        <a:spcBef>
                          <a:spcPts val="0"/>
                        </a:spcBef>
                        <a:spcAft>
                          <a:spcPts val="0"/>
                        </a:spcAft>
                        <a:tabLst>
                          <a:tab pos="457200" algn="l"/>
                        </a:tabLst>
                      </a:pPr>
                      <a:r>
                        <a:rPr lang="en-US" sz="900">
                          <a:effectLst/>
                        </a:rPr>
                        <a:t>Companionship</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l">
                        <a:lnSpc>
                          <a:spcPct val="107000"/>
                        </a:lnSpc>
                        <a:spcBef>
                          <a:spcPts val="0"/>
                        </a:spcBef>
                        <a:spcAft>
                          <a:spcPts val="0"/>
                        </a:spcAft>
                        <a:tabLst>
                          <a:tab pos="457200" algn="l"/>
                        </a:tabLst>
                      </a:pPr>
                      <a:r>
                        <a:rPr lang="en-US" sz="900">
                          <a:effectLst/>
                        </a:rPr>
                        <a:t>Availability of persons to spend time with</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l">
                        <a:lnSpc>
                          <a:spcPct val="107000"/>
                        </a:lnSpc>
                        <a:spcBef>
                          <a:spcPts val="0"/>
                        </a:spcBef>
                        <a:spcAft>
                          <a:spcPts val="0"/>
                        </a:spcAft>
                        <a:tabLst>
                          <a:tab pos="457200" algn="l"/>
                        </a:tabLst>
                      </a:pPr>
                      <a:r>
                        <a:rPr lang="en-US" sz="900">
                          <a:effectLst/>
                        </a:rPr>
                        <a:t>Links to YACC support groups, chats, or events. Posts planning activities with others.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893140451"/>
                  </a:ext>
                </a:extLst>
              </a:tr>
              <a:tr h="286131">
                <a:tc>
                  <a:txBody>
                    <a:bodyPr/>
                    <a:lstStyle/>
                    <a:p>
                      <a:pPr marL="0" marR="0" algn="l">
                        <a:lnSpc>
                          <a:spcPct val="107000"/>
                        </a:lnSpc>
                        <a:spcBef>
                          <a:spcPts val="0"/>
                        </a:spcBef>
                        <a:spcAft>
                          <a:spcPts val="0"/>
                        </a:spcAft>
                        <a:tabLst>
                          <a:tab pos="457200" algn="l"/>
                        </a:tabLst>
                      </a:pPr>
                      <a:r>
                        <a:rPr lang="en-US" sz="900">
                          <a:effectLst/>
                        </a:rPr>
                        <a:t>Validation</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l">
                        <a:lnSpc>
                          <a:spcPct val="107000"/>
                        </a:lnSpc>
                        <a:spcBef>
                          <a:spcPts val="0"/>
                        </a:spcBef>
                        <a:spcAft>
                          <a:spcPts val="0"/>
                        </a:spcAft>
                        <a:tabLst>
                          <a:tab pos="457200" algn="l"/>
                        </a:tabLst>
                      </a:pPr>
                      <a:r>
                        <a:rPr lang="en-US" sz="900">
                          <a:effectLst/>
                        </a:rPr>
                        <a:t>Feedback, social comparison</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l">
                        <a:lnSpc>
                          <a:spcPct val="107000"/>
                        </a:lnSpc>
                        <a:spcBef>
                          <a:spcPts val="0"/>
                        </a:spcBef>
                        <a:spcAft>
                          <a:spcPts val="0"/>
                        </a:spcAft>
                        <a:tabLst>
                          <a:tab pos="457200" algn="l"/>
                        </a:tabLst>
                      </a:pPr>
                      <a:r>
                        <a:rPr lang="en-US" sz="900" dirty="0">
                          <a:effectLst/>
                        </a:rPr>
                        <a:t>Comments such as “My mother was diagnosed with breast cancer, too”. </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2944552795"/>
                  </a:ext>
                </a:extLst>
              </a:tr>
            </a:tbl>
          </a:graphicData>
        </a:graphic>
      </p:graphicFrame>
      <p:sp>
        <p:nvSpPr>
          <p:cNvPr id="3" name="Rectangle 2">
            <a:extLst>
              <a:ext uri="{FF2B5EF4-FFF2-40B4-BE49-F238E27FC236}">
                <a16:creationId xmlns:a16="http://schemas.microsoft.com/office/drawing/2014/main" id="{F6786DCA-B4E6-032C-9775-AD232FB14461}"/>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614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D8743-366A-0C43-AD95-3E906E2BF967}"/>
              </a:ext>
            </a:extLst>
          </p:cNvPr>
          <p:cNvSpPr>
            <a:spLocks noGrp="1"/>
          </p:cNvSpPr>
          <p:nvPr>
            <p:ph idx="1"/>
          </p:nvPr>
        </p:nvSpPr>
        <p:spPr>
          <a:xfrm>
            <a:off x="822289" y="1148747"/>
            <a:ext cx="3942215" cy="2852269"/>
          </a:xfrm>
        </p:spPr>
        <p:txBody>
          <a:bodyPr vert="horz" lIns="68580" tIns="34290" rIns="68580" bIns="34290" rtlCol="0">
            <a:normAutofit/>
          </a:bodyPr>
          <a:lstStyle/>
          <a:p>
            <a:pPr marL="0" indent="0" algn="ctr">
              <a:lnSpc>
                <a:spcPct val="140000"/>
              </a:lnSpc>
              <a:buNone/>
            </a:pPr>
            <a:r>
              <a:rPr lang="en-US" altLang="en-US" sz="2100" b="1" cap="all" spc="450" dirty="0">
                <a:solidFill>
                  <a:srgbClr val="285087"/>
                </a:solidFill>
                <a:latin typeface="+mn-lt"/>
              </a:rPr>
              <a:t>Posting about cancer online presents opportunities for </a:t>
            </a:r>
            <a:r>
              <a:rPr lang="en-US" altLang="en-US" sz="2100" b="1" u="sng" cap="all" spc="450" dirty="0">
                <a:solidFill>
                  <a:srgbClr val="285087"/>
                </a:solidFill>
                <a:latin typeface="+mn-lt"/>
              </a:rPr>
              <a:t>negative consequences</a:t>
            </a:r>
            <a:endParaRPr lang="en-US" sz="2100" b="1" u="sng" cap="all" spc="450" dirty="0">
              <a:solidFill>
                <a:srgbClr val="285087"/>
              </a:solidFill>
              <a:latin typeface="+mn-lt"/>
            </a:endParaRPr>
          </a:p>
        </p:txBody>
      </p:sp>
      <p:pic>
        <p:nvPicPr>
          <p:cNvPr id="12" name="Picture 11">
            <a:extLst>
              <a:ext uri="{FF2B5EF4-FFF2-40B4-BE49-F238E27FC236}">
                <a16:creationId xmlns:a16="http://schemas.microsoft.com/office/drawing/2014/main" id="{0DC4F7C6-546C-1845-ABDC-20C6731EBC95}"/>
              </a:ext>
            </a:extLst>
          </p:cNvPr>
          <p:cNvPicPr>
            <a:picLocks noChangeAspect="1"/>
          </p:cNvPicPr>
          <p:nvPr/>
        </p:nvPicPr>
        <p:blipFill rotWithShape="1">
          <a:blip r:embed="rId3"/>
          <a:srcRect l="16262" r="22342" b="-1"/>
          <a:stretch/>
        </p:blipFill>
        <p:spPr>
          <a:xfrm>
            <a:off x="5631924" y="8"/>
            <a:ext cx="3512076" cy="2588503"/>
          </a:xfrm>
          <a:prstGeom prst="rect">
            <a:avLst/>
          </a:prstGeom>
        </p:spPr>
      </p:pic>
      <p:pic>
        <p:nvPicPr>
          <p:cNvPr id="13" name="Picture 12">
            <a:extLst>
              <a:ext uri="{FF2B5EF4-FFF2-40B4-BE49-F238E27FC236}">
                <a16:creationId xmlns:a16="http://schemas.microsoft.com/office/drawing/2014/main" id="{3F8BB520-1088-5A49-B5EA-B6DBDFA42FCE}"/>
              </a:ext>
            </a:extLst>
          </p:cNvPr>
          <p:cNvPicPr>
            <a:picLocks noChangeAspect="1"/>
          </p:cNvPicPr>
          <p:nvPr/>
        </p:nvPicPr>
        <p:blipFill rotWithShape="1">
          <a:blip r:embed="rId4"/>
          <a:srcRect l="15878" r="2" b="2"/>
          <a:stretch/>
        </p:blipFill>
        <p:spPr>
          <a:xfrm>
            <a:off x="5631924" y="2557028"/>
            <a:ext cx="3512076" cy="2588510"/>
          </a:xfrm>
          <a:prstGeom prst="rect">
            <a:avLst/>
          </a:prstGeom>
        </p:spPr>
      </p:pic>
      <p:sp>
        <p:nvSpPr>
          <p:cNvPr id="128" name="TextBox 127">
            <a:extLst>
              <a:ext uri="{FF2B5EF4-FFF2-40B4-BE49-F238E27FC236}">
                <a16:creationId xmlns:a16="http://schemas.microsoft.com/office/drawing/2014/main" id="{87114C19-29F6-EF4B-9653-74FE9E9D694B}"/>
              </a:ext>
            </a:extLst>
          </p:cNvPr>
          <p:cNvSpPr txBox="1"/>
          <p:nvPr/>
        </p:nvSpPr>
        <p:spPr>
          <a:xfrm>
            <a:off x="2619278" y="4814701"/>
            <a:ext cx="2348848" cy="300082"/>
          </a:xfrm>
          <a:prstGeom prst="rect">
            <a:avLst/>
          </a:prstGeom>
          <a:noFill/>
        </p:spPr>
        <p:txBody>
          <a:bodyPr wrap="none" rtlCol="0">
            <a:spAutoFit/>
          </a:bodyPr>
          <a:lstStyle/>
          <a:p>
            <a:r>
              <a:rPr lang="en-US" sz="1350" dirty="0">
                <a:solidFill>
                  <a:srgbClr val="285087"/>
                </a:solidFill>
              </a:rPr>
              <a:t>Warner, </a:t>
            </a:r>
            <a:r>
              <a:rPr lang="en-US" sz="1350" dirty="0" err="1">
                <a:solidFill>
                  <a:srgbClr val="285087"/>
                </a:solidFill>
              </a:rPr>
              <a:t>Psychooncology</a:t>
            </a:r>
            <a:r>
              <a:rPr lang="en-US" sz="1350" dirty="0">
                <a:solidFill>
                  <a:srgbClr val="285087"/>
                </a:solidFill>
              </a:rPr>
              <a:t> 2020</a:t>
            </a:r>
          </a:p>
        </p:txBody>
      </p:sp>
    </p:spTree>
    <p:extLst>
      <p:ext uri="{BB962C8B-B14F-4D97-AF65-F5344CB8AC3E}">
        <p14:creationId xmlns:p14="http://schemas.microsoft.com/office/powerpoint/2010/main" val="35925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69AF-DCA1-2B62-722D-73BA3D0E46C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A6FC73E-7A09-1D11-6DB4-068B7D7E648A}"/>
              </a:ext>
            </a:extLst>
          </p:cNvPr>
          <p:cNvSpPr>
            <a:spLocks noGrp="1"/>
          </p:cNvSpPr>
          <p:nvPr>
            <p:ph idx="1"/>
          </p:nvPr>
        </p:nvSpPr>
        <p:spPr/>
        <p:txBody>
          <a:bodyPr/>
          <a:lstStyle/>
          <a:p>
            <a:r>
              <a:rPr lang="en-US" dirty="0"/>
              <a:t>Origin of misinformation</a:t>
            </a:r>
          </a:p>
          <a:p>
            <a:r>
              <a:rPr lang="en-US" dirty="0"/>
              <a:t>Health misinformation</a:t>
            </a:r>
          </a:p>
          <a:p>
            <a:r>
              <a:rPr lang="en-US" dirty="0"/>
              <a:t>Mitigation of health misinformation online</a:t>
            </a:r>
          </a:p>
          <a:p>
            <a:r>
              <a:rPr lang="en-US" dirty="0"/>
              <a:t>Case study: Cancer misinformation </a:t>
            </a:r>
          </a:p>
          <a:p>
            <a:r>
              <a:rPr lang="en-US" dirty="0"/>
              <a:t>Future steps</a:t>
            </a:r>
          </a:p>
        </p:txBody>
      </p:sp>
      <p:sp>
        <p:nvSpPr>
          <p:cNvPr id="4" name="Rectangle 3">
            <a:extLst>
              <a:ext uri="{FF2B5EF4-FFF2-40B4-BE49-F238E27FC236}">
                <a16:creationId xmlns:a16="http://schemas.microsoft.com/office/drawing/2014/main" id="{23DECD66-6821-5608-7998-3A2B439114C9}"/>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5706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DA537-6228-2E42-AD9C-FBF014BF8877}"/>
              </a:ext>
            </a:extLst>
          </p:cNvPr>
          <p:cNvSpPr>
            <a:spLocks noGrp="1"/>
          </p:cNvSpPr>
          <p:nvPr>
            <p:ph type="title"/>
          </p:nvPr>
        </p:nvSpPr>
        <p:spPr>
          <a:xfrm>
            <a:off x="805359" y="486568"/>
            <a:ext cx="7869500" cy="798991"/>
          </a:xfrm>
        </p:spPr>
        <p:txBody>
          <a:bodyPr>
            <a:normAutofit fontScale="90000"/>
          </a:bodyPr>
          <a:lstStyle/>
          <a:p>
            <a:r>
              <a:rPr lang="en-US" dirty="0"/>
              <a:t>Young Cancer Caregiver Misinformation </a:t>
            </a:r>
          </a:p>
        </p:txBody>
      </p:sp>
      <p:sp>
        <p:nvSpPr>
          <p:cNvPr id="3" name="Content Placeholder 2">
            <a:extLst>
              <a:ext uri="{FF2B5EF4-FFF2-40B4-BE49-F238E27FC236}">
                <a16:creationId xmlns:a16="http://schemas.microsoft.com/office/drawing/2014/main" id="{00CE1765-3DF2-F247-AA5E-F88042808D9D}"/>
              </a:ext>
            </a:extLst>
          </p:cNvPr>
          <p:cNvSpPr>
            <a:spLocks noGrp="1"/>
          </p:cNvSpPr>
          <p:nvPr>
            <p:ph idx="1"/>
          </p:nvPr>
        </p:nvSpPr>
        <p:spPr>
          <a:xfrm>
            <a:off x="805359" y="1778860"/>
            <a:ext cx="4118246" cy="2460131"/>
          </a:xfrm>
        </p:spPr>
        <p:txBody>
          <a:bodyPr>
            <a:normAutofit/>
          </a:bodyPr>
          <a:lstStyle/>
          <a:p>
            <a:r>
              <a:rPr lang="en-US" dirty="0"/>
              <a:t>. </a:t>
            </a:r>
          </a:p>
          <a:p>
            <a:endParaRPr lang="en-US" dirty="0"/>
          </a:p>
        </p:txBody>
      </p:sp>
      <p:pic>
        <p:nvPicPr>
          <p:cNvPr id="1026" name="Picture 2">
            <a:extLst>
              <a:ext uri="{FF2B5EF4-FFF2-40B4-BE49-F238E27FC236}">
                <a16:creationId xmlns:a16="http://schemas.microsoft.com/office/drawing/2014/main" id="{B4407124-95D1-9B4F-97A5-F34B9D7B446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13615" y="2843854"/>
            <a:ext cx="2172380" cy="1200239"/>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DD61446B-BF98-7945-A341-C95277591B99}"/>
              </a:ext>
            </a:extLst>
          </p:cNvPr>
          <p:cNvSpPr/>
          <p:nvPr/>
        </p:nvSpPr>
        <p:spPr>
          <a:xfrm>
            <a:off x="259180" y="1483769"/>
            <a:ext cx="1963414" cy="1475912"/>
          </a:xfrm>
          <a:prstGeom prst="round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28" name="Picture 4" descr="Misinformation Key Terms, Explained">
            <a:extLst>
              <a:ext uri="{FF2B5EF4-FFF2-40B4-BE49-F238E27FC236}">
                <a16:creationId xmlns:a16="http://schemas.microsoft.com/office/drawing/2014/main" id="{54CC5CC5-C3C8-1A47-AB89-820E2B4EF8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857" y="1646166"/>
            <a:ext cx="1620986" cy="1139200"/>
          </a:xfrm>
          <a:prstGeom prst="rect">
            <a:avLst/>
          </a:prstGeom>
          <a:noFill/>
          <a:extLst>
            <a:ext uri="{909E8E84-426E-40DD-AFC4-6F175D3DCCD1}">
              <a14:hiddenFill xmlns:a14="http://schemas.microsoft.com/office/drawing/2010/main">
                <a:solidFill>
                  <a:srgbClr val="FFFFFF"/>
                </a:solidFill>
              </a14:hiddenFill>
            </a:ext>
          </a:extLst>
        </p:spPr>
      </p:pic>
      <p:sp>
        <p:nvSpPr>
          <p:cNvPr id="243" name="Rounded Rectangle 242">
            <a:extLst>
              <a:ext uri="{FF2B5EF4-FFF2-40B4-BE49-F238E27FC236}">
                <a16:creationId xmlns:a16="http://schemas.microsoft.com/office/drawing/2014/main" id="{35F5F252-6642-1E49-8B01-AAB009AC1047}"/>
              </a:ext>
            </a:extLst>
          </p:cNvPr>
          <p:cNvSpPr/>
          <p:nvPr/>
        </p:nvSpPr>
        <p:spPr>
          <a:xfrm>
            <a:off x="2517774" y="1475221"/>
            <a:ext cx="1963414" cy="1475912"/>
          </a:xfrm>
          <a:prstGeom prst="round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32" name="Picture 8" descr="woman with head resting on hand">
            <a:extLst>
              <a:ext uri="{FF2B5EF4-FFF2-40B4-BE49-F238E27FC236}">
                <a16:creationId xmlns:a16="http://schemas.microsoft.com/office/drawing/2014/main" id="{54984324-36BB-A24F-984D-4BAC70D5F8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8102" y="1597366"/>
            <a:ext cx="1828035" cy="1219255"/>
          </a:xfrm>
          <a:prstGeom prst="rect">
            <a:avLst/>
          </a:prstGeom>
          <a:noFill/>
          <a:extLst>
            <a:ext uri="{909E8E84-426E-40DD-AFC4-6F175D3DCCD1}">
              <a14:hiddenFill xmlns:a14="http://schemas.microsoft.com/office/drawing/2010/main">
                <a:solidFill>
                  <a:srgbClr val="FFFFFF"/>
                </a:solidFill>
              </a14:hiddenFill>
            </a:ext>
          </a:extLst>
        </p:spPr>
      </p:pic>
      <p:sp>
        <p:nvSpPr>
          <p:cNvPr id="244" name="Rounded Rectangle 243">
            <a:extLst>
              <a:ext uri="{FF2B5EF4-FFF2-40B4-BE49-F238E27FC236}">
                <a16:creationId xmlns:a16="http://schemas.microsoft.com/office/drawing/2014/main" id="{FD11D764-EB6F-A146-B774-EFD0006C9840}"/>
              </a:ext>
            </a:extLst>
          </p:cNvPr>
          <p:cNvSpPr/>
          <p:nvPr/>
        </p:nvSpPr>
        <p:spPr>
          <a:xfrm>
            <a:off x="2507734" y="3294377"/>
            <a:ext cx="1963414" cy="1475912"/>
          </a:xfrm>
          <a:prstGeom prst="round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36" name="Picture 12" descr="silhouette of three people sitting on cliff under foggy weather">
            <a:extLst>
              <a:ext uri="{FF2B5EF4-FFF2-40B4-BE49-F238E27FC236}">
                <a16:creationId xmlns:a16="http://schemas.microsoft.com/office/drawing/2014/main" id="{0D48D56D-35F8-BA48-8609-E5B96ECADA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109" y="3467357"/>
            <a:ext cx="1696988" cy="1131849"/>
          </a:xfrm>
          <a:prstGeom prst="rect">
            <a:avLst/>
          </a:prstGeom>
          <a:noFill/>
          <a:extLst>
            <a:ext uri="{909E8E84-426E-40DD-AFC4-6F175D3DCCD1}">
              <a14:hiddenFill xmlns:a14="http://schemas.microsoft.com/office/drawing/2010/main">
                <a:solidFill>
                  <a:srgbClr val="FFFFFF"/>
                </a:solidFill>
              </a14:hiddenFill>
            </a:ext>
          </a:extLst>
        </p:spPr>
      </p:pic>
      <p:sp>
        <p:nvSpPr>
          <p:cNvPr id="245" name="Rounded Rectangle 244">
            <a:extLst>
              <a:ext uri="{FF2B5EF4-FFF2-40B4-BE49-F238E27FC236}">
                <a16:creationId xmlns:a16="http://schemas.microsoft.com/office/drawing/2014/main" id="{F3EAA6F9-71BE-2144-8863-3B7CAE1785E7}"/>
              </a:ext>
            </a:extLst>
          </p:cNvPr>
          <p:cNvSpPr/>
          <p:nvPr/>
        </p:nvSpPr>
        <p:spPr>
          <a:xfrm>
            <a:off x="295803" y="3294377"/>
            <a:ext cx="1963414" cy="1475912"/>
          </a:xfrm>
          <a:prstGeom prst="round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34" name="Picture 10" descr="person writing on white paper">
            <a:extLst>
              <a:ext uri="{FF2B5EF4-FFF2-40B4-BE49-F238E27FC236}">
                <a16:creationId xmlns:a16="http://schemas.microsoft.com/office/drawing/2014/main" id="{25E174BF-042F-3542-B738-C7B3D428BC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118" y="3474409"/>
            <a:ext cx="1717605" cy="1140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BM - Society of Behavioral Medicine">
            <a:extLst>
              <a:ext uri="{FF2B5EF4-FFF2-40B4-BE49-F238E27FC236}">
                <a16:creationId xmlns:a16="http://schemas.microsoft.com/office/drawing/2014/main" id="{8B11199E-E9F5-7D4B-876E-45D9741CE6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6408" y="1631611"/>
            <a:ext cx="2257418" cy="11851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0DECCAB-521D-6EEC-6FF6-508F65AF6387}"/>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A766A20-597E-6740-9879-C617BBB41C00}"/>
              </a:ext>
            </a:extLst>
          </p:cNvPr>
          <p:cNvSpPr txBox="1"/>
          <p:nvPr/>
        </p:nvSpPr>
        <p:spPr>
          <a:xfrm>
            <a:off x="5410200" y="4864608"/>
            <a:ext cx="3540369" cy="300082"/>
          </a:xfrm>
          <a:prstGeom prst="rect">
            <a:avLst/>
          </a:prstGeom>
          <a:noFill/>
        </p:spPr>
        <p:txBody>
          <a:bodyPr wrap="square" rtlCol="0">
            <a:spAutoFit/>
          </a:bodyPr>
          <a:lstStyle/>
          <a:p>
            <a:r>
              <a:rPr lang="en-US" sz="1350" dirty="0">
                <a:solidFill>
                  <a:srgbClr val="285087"/>
                </a:solidFill>
              </a:rPr>
              <a:t>Warner, Cancer 2020; </a:t>
            </a:r>
            <a:r>
              <a:rPr lang="en-US" sz="1350" dirty="0" err="1">
                <a:solidFill>
                  <a:srgbClr val="285087"/>
                </a:solidFill>
              </a:rPr>
              <a:t>Mollica</a:t>
            </a:r>
            <a:r>
              <a:rPr lang="en-US" sz="1350" dirty="0">
                <a:solidFill>
                  <a:srgbClr val="285087"/>
                </a:solidFill>
              </a:rPr>
              <a:t>, Cancer 2020</a:t>
            </a:r>
          </a:p>
        </p:txBody>
      </p:sp>
    </p:spTree>
    <p:extLst>
      <p:ext uri="{BB962C8B-B14F-4D97-AF65-F5344CB8AC3E}">
        <p14:creationId xmlns:p14="http://schemas.microsoft.com/office/powerpoint/2010/main" val="164093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0DCE-09E5-804B-A4E0-595F5D58BE29}"/>
              </a:ext>
            </a:extLst>
          </p:cNvPr>
          <p:cNvSpPr>
            <a:spLocks noGrp="1"/>
          </p:cNvSpPr>
          <p:nvPr>
            <p:ph type="title"/>
          </p:nvPr>
        </p:nvSpPr>
        <p:spPr/>
        <p:txBody>
          <a:bodyPr>
            <a:normAutofit fontScale="90000"/>
          </a:bodyPr>
          <a:lstStyle/>
          <a:p>
            <a:r>
              <a:rPr lang="en-US" dirty="0"/>
              <a:t>Misinformation among young patients &amp; caregivers</a:t>
            </a:r>
          </a:p>
        </p:txBody>
      </p:sp>
      <p:graphicFrame>
        <p:nvGraphicFramePr>
          <p:cNvPr id="4" name="Content Placeholder 3">
            <a:extLst>
              <a:ext uri="{FF2B5EF4-FFF2-40B4-BE49-F238E27FC236}">
                <a16:creationId xmlns:a16="http://schemas.microsoft.com/office/drawing/2014/main" id="{3D8A9FB6-18B2-734E-B7E4-EBD7C6535905}"/>
              </a:ext>
            </a:extLst>
          </p:cNvPr>
          <p:cNvGraphicFramePr>
            <a:graphicFrameLocks noGrp="1"/>
          </p:cNvGraphicFramePr>
          <p:nvPr>
            <p:ph idx="1"/>
            <p:extLst>
              <p:ext uri="{D42A27DB-BD31-4B8C-83A1-F6EECF244321}">
                <p14:modId xmlns:p14="http://schemas.microsoft.com/office/powerpoint/2010/main" val="3673009696"/>
              </p:ext>
            </p:extLst>
          </p:nvPr>
        </p:nvGraphicFramePr>
        <p:xfrm>
          <a:off x="802386" y="1405890"/>
          <a:ext cx="7808214"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55361FB9-2906-2352-82B0-24218A2A8664}"/>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544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92BD-36B4-594E-B899-14591647BCA8}"/>
              </a:ext>
            </a:extLst>
          </p:cNvPr>
          <p:cNvSpPr>
            <a:spLocks noGrp="1"/>
          </p:cNvSpPr>
          <p:nvPr>
            <p:ph type="title"/>
          </p:nvPr>
        </p:nvSpPr>
        <p:spPr/>
        <p:txBody>
          <a:bodyPr/>
          <a:lstStyle/>
          <a:p>
            <a:r>
              <a:rPr lang="en-US" dirty="0"/>
              <a:t>Why exposure happens?</a:t>
            </a:r>
          </a:p>
        </p:txBody>
      </p:sp>
      <p:sp>
        <p:nvSpPr>
          <p:cNvPr id="3" name="Content Placeholder 2">
            <a:extLst>
              <a:ext uri="{FF2B5EF4-FFF2-40B4-BE49-F238E27FC236}">
                <a16:creationId xmlns:a16="http://schemas.microsoft.com/office/drawing/2014/main" id="{7C0A8286-1F20-F146-AE8C-3AEC95DE82B0}"/>
              </a:ext>
            </a:extLst>
          </p:cNvPr>
          <p:cNvSpPr>
            <a:spLocks noGrp="1"/>
          </p:cNvSpPr>
          <p:nvPr>
            <p:ph idx="1"/>
          </p:nvPr>
        </p:nvSpPr>
        <p:spPr/>
        <p:txBody>
          <a:bodyPr>
            <a:normAutofit fontScale="85000" lnSpcReduction="10000"/>
          </a:bodyPr>
          <a:lstStyle/>
          <a:p>
            <a:pPr marL="0" indent="0">
              <a:buNone/>
            </a:pPr>
            <a:r>
              <a:rPr lang="en-US" dirty="0">
                <a:solidFill>
                  <a:srgbClr val="285087"/>
                </a:solidFill>
              </a:rPr>
              <a:t>Satisfy unmet information needs</a:t>
            </a:r>
          </a:p>
          <a:p>
            <a:pPr marL="685800" indent="-457200"/>
            <a:r>
              <a:rPr lang="en-US" dirty="0">
                <a:solidFill>
                  <a:srgbClr val="285087"/>
                </a:solidFill>
              </a:rPr>
              <a:t>Anecdotal health information </a:t>
            </a:r>
          </a:p>
          <a:p>
            <a:pPr marL="685800" indent="-457200"/>
            <a:r>
              <a:rPr lang="en-US" dirty="0">
                <a:solidFill>
                  <a:srgbClr val="285087"/>
                </a:solidFill>
              </a:rPr>
              <a:t>Information that is uncomfortable to discuss with providers</a:t>
            </a:r>
          </a:p>
          <a:p>
            <a:pPr marL="0" indent="0">
              <a:buNone/>
            </a:pPr>
            <a:endParaRPr lang="en-US" b="1" dirty="0">
              <a:solidFill>
                <a:srgbClr val="285087"/>
              </a:solidFill>
            </a:endParaRPr>
          </a:p>
          <a:p>
            <a:pPr marL="0" indent="0">
              <a:buNone/>
            </a:pPr>
            <a:r>
              <a:rPr lang="en-US" dirty="0">
                <a:solidFill>
                  <a:srgbClr val="285087"/>
                </a:solidFill>
              </a:rPr>
              <a:t>Cancer information is vastly unregulated</a:t>
            </a:r>
          </a:p>
          <a:p>
            <a:pPr marL="685800" indent="-457200"/>
            <a:r>
              <a:rPr lang="en-US" dirty="0">
                <a:solidFill>
                  <a:srgbClr val="285087"/>
                </a:solidFill>
              </a:rPr>
              <a:t>User-generated sites (e.g., social media, forums)</a:t>
            </a:r>
          </a:p>
          <a:p>
            <a:pPr marL="685800" indent="-457200"/>
            <a:r>
              <a:rPr lang="en-US" dirty="0">
                <a:solidFill>
                  <a:srgbClr val="285087"/>
                </a:solidFill>
              </a:rPr>
              <a:t>Financial incentives, cancer patients are vulnerable</a:t>
            </a:r>
          </a:p>
          <a:p>
            <a:pPr lvl="1"/>
            <a:endParaRPr lang="en-US" dirty="0">
              <a:solidFill>
                <a:srgbClr val="285087"/>
              </a:solidFill>
            </a:endParaRPr>
          </a:p>
          <a:p>
            <a:endParaRPr lang="en-US" dirty="0">
              <a:solidFill>
                <a:srgbClr val="285087"/>
              </a:solidFill>
            </a:endParaRPr>
          </a:p>
        </p:txBody>
      </p:sp>
      <p:sp>
        <p:nvSpPr>
          <p:cNvPr id="4" name="Rectangle 3">
            <a:extLst>
              <a:ext uri="{FF2B5EF4-FFF2-40B4-BE49-F238E27FC236}">
                <a16:creationId xmlns:a16="http://schemas.microsoft.com/office/drawing/2014/main" id="{412E4640-84BE-7A19-01EA-85E47494CA12}"/>
              </a:ext>
            </a:extLst>
          </p:cNvPr>
          <p:cNvSpPr/>
          <p:nvPr/>
        </p:nvSpPr>
        <p:spPr>
          <a:xfrm>
            <a:off x="6934200" y="44767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796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AF640-EDB2-4849-9052-C7FFD44D7B3C}"/>
              </a:ext>
            </a:extLst>
          </p:cNvPr>
          <p:cNvSpPr>
            <a:spLocks noGrp="1"/>
          </p:cNvSpPr>
          <p:nvPr>
            <p:ph type="title"/>
          </p:nvPr>
        </p:nvSpPr>
        <p:spPr/>
        <p:txBody>
          <a:bodyPr>
            <a:normAutofit/>
          </a:bodyPr>
          <a:lstStyle/>
          <a:p>
            <a:r>
              <a:rPr lang="en-US" dirty="0"/>
              <a:t>Consequences of exposure</a:t>
            </a:r>
          </a:p>
        </p:txBody>
      </p:sp>
      <p:sp>
        <p:nvSpPr>
          <p:cNvPr id="6" name="TextBox 5">
            <a:extLst>
              <a:ext uri="{FF2B5EF4-FFF2-40B4-BE49-F238E27FC236}">
                <a16:creationId xmlns:a16="http://schemas.microsoft.com/office/drawing/2014/main" id="{6BEF0A58-0507-2840-875A-A7A61569B834}"/>
              </a:ext>
            </a:extLst>
          </p:cNvPr>
          <p:cNvSpPr txBox="1"/>
          <p:nvPr/>
        </p:nvSpPr>
        <p:spPr>
          <a:xfrm>
            <a:off x="3810000" y="4868862"/>
            <a:ext cx="5701680" cy="300082"/>
          </a:xfrm>
          <a:prstGeom prst="rect">
            <a:avLst/>
          </a:prstGeom>
          <a:noFill/>
        </p:spPr>
        <p:txBody>
          <a:bodyPr wrap="square" rtlCol="0">
            <a:spAutoFit/>
          </a:bodyPr>
          <a:lstStyle/>
          <a:p>
            <a:r>
              <a:rPr lang="en-US" sz="1350" dirty="0">
                <a:solidFill>
                  <a:srgbClr val="285087"/>
                </a:solidFill>
              </a:rPr>
              <a:t>Gage-Bouchard 2018, Johnson 2018, Johnson 2018, Johnson 2021</a:t>
            </a:r>
          </a:p>
        </p:txBody>
      </p:sp>
      <p:sp>
        <p:nvSpPr>
          <p:cNvPr id="3" name="Rectangle 2">
            <a:extLst>
              <a:ext uri="{FF2B5EF4-FFF2-40B4-BE49-F238E27FC236}">
                <a16:creationId xmlns:a16="http://schemas.microsoft.com/office/drawing/2014/main" id="{614D3D66-24F8-D2DC-8AB1-5907DFFB8667}"/>
              </a:ext>
            </a:extLst>
          </p:cNvPr>
          <p:cNvSpPr/>
          <p:nvPr/>
        </p:nvSpPr>
        <p:spPr>
          <a:xfrm>
            <a:off x="6934200" y="4411662"/>
            <a:ext cx="2057400" cy="522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33FB66D0-566E-4744-9F60-18C4F8C42C73}"/>
              </a:ext>
            </a:extLst>
          </p:cNvPr>
          <p:cNvGraphicFramePr>
            <a:graphicFrameLocks noGrp="1"/>
          </p:cNvGraphicFramePr>
          <p:nvPr>
            <p:ph idx="1"/>
            <p:extLst>
              <p:ext uri="{D42A27DB-BD31-4B8C-83A1-F6EECF244321}">
                <p14:modId xmlns:p14="http://schemas.microsoft.com/office/powerpoint/2010/main" val="2425536262"/>
              </p:ext>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5651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6A0-1AC8-99E6-4468-BF65D262D321}"/>
              </a:ext>
            </a:extLst>
          </p:cNvPr>
          <p:cNvSpPr>
            <a:spLocks noGrp="1"/>
          </p:cNvSpPr>
          <p:nvPr>
            <p:ph type="title"/>
          </p:nvPr>
        </p:nvSpPr>
        <p:spPr/>
        <p:txBody>
          <a:bodyPr>
            <a:normAutofit fontScale="90000"/>
          </a:bodyPr>
          <a:lstStyle/>
          <a:p>
            <a:r>
              <a:rPr lang="en-US" dirty="0"/>
              <a:t>What we’ve found about misinformation in health…</a:t>
            </a:r>
          </a:p>
        </p:txBody>
      </p:sp>
      <p:sp>
        <p:nvSpPr>
          <p:cNvPr id="3" name="Content Placeholder 2">
            <a:extLst>
              <a:ext uri="{FF2B5EF4-FFF2-40B4-BE49-F238E27FC236}">
                <a16:creationId xmlns:a16="http://schemas.microsoft.com/office/drawing/2014/main" id="{D5942446-DFE0-E09F-276E-80CC5B0AB48A}"/>
              </a:ext>
            </a:extLst>
          </p:cNvPr>
          <p:cNvSpPr>
            <a:spLocks noGrp="1"/>
          </p:cNvSpPr>
          <p:nvPr>
            <p:ph idx="1"/>
          </p:nvPr>
        </p:nvSpPr>
        <p:spPr/>
        <p:txBody>
          <a:bodyPr>
            <a:normAutofit fontScale="92500"/>
          </a:bodyPr>
          <a:lstStyle/>
          <a:p>
            <a:r>
              <a:rPr lang="en-US" dirty="0"/>
              <a:t>Affects relationships, finances, and mental wellbeing</a:t>
            </a:r>
          </a:p>
          <a:p>
            <a:r>
              <a:rPr lang="en-US" dirty="0"/>
              <a:t>Broader reach/penetration than true information</a:t>
            </a:r>
          </a:p>
          <a:p>
            <a:r>
              <a:rPr lang="en-US" dirty="0"/>
              <a:t>Dissemination driven by </a:t>
            </a:r>
            <a:r>
              <a:rPr lang="en-US" dirty="0">
                <a:solidFill>
                  <a:schemeClr val="accent6">
                    <a:lumMod val="75000"/>
                  </a:schemeClr>
                </a:solidFill>
              </a:rPr>
              <a:t>$$$ &amp; politics</a:t>
            </a:r>
          </a:p>
          <a:p>
            <a:r>
              <a:rPr lang="en-US" dirty="0"/>
              <a:t>Vaccine misinformation is particularly pernicious, conspiratorial</a:t>
            </a:r>
          </a:p>
          <a:p>
            <a:r>
              <a:rPr lang="en-US" dirty="0"/>
              <a:t>Cancer misinformation emphasizes nutrition</a:t>
            </a:r>
          </a:p>
        </p:txBody>
      </p:sp>
      <p:sp>
        <p:nvSpPr>
          <p:cNvPr id="5" name="Rectangle 4">
            <a:extLst>
              <a:ext uri="{FF2B5EF4-FFF2-40B4-BE49-F238E27FC236}">
                <a16:creationId xmlns:a16="http://schemas.microsoft.com/office/drawing/2014/main" id="{150DAFDC-AF58-1869-8216-12D610202A71}"/>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BDEDC5E-BB9A-34FA-A950-20908304F1D6}"/>
              </a:ext>
            </a:extLst>
          </p:cNvPr>
          <p:cNvSpPr txBox="1"/>
          <p:nvPr/>
        </p:nvSpPr>
        <p:spPr>
          <a:xfrm>
            <a:off x="6769171" y="4632325"/>
            <a:ext cx="2146229" cy="307777"/>
          </a:xfrm>
          <a:prstGeom prst="rect">
            <a:avLst/>
          </a:prstGeom>
          <a:noFill/>
        </p:spPr>
        <p:txBody>
          <a:bodyPr wrap="none" rtlCol="0">
            <a:spAutoFit/>
          </a:bodyPr>
          <a:lstStyle/>
          <a:p>
            <a:r>
              <a:rPr lang="en-US" sz="1400" dirty="0"/>
              <a:t>Warner, 2020, 21, 22, 23</a:t>
            </a:r>
          </a:p>
        </p:txBody>
      </p:sp>
    </p:spTree>
    <p:extLst>
      <p:ext uri="{BB962C8B-B14F-4D97-AF65-F5344CB8AC3E}">
        <p14:creationId xmlns:p14="http://schemas.microsoft.com/office/powerpoint/2010/main" val="2448092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0880-5195-194E-B3D8-952A107EF202}"/>
              </a:ext>
            </a:extLst>
          </p:cNvPr>
          <p:cNvSpPr>
            <a:spLocks noGrp="1"/>
          </p:cNvSpPr>
          <p:nvPr>
            <p:ph type="title"/>
          </p:nvPr>
        </p:nvSpPr>
        <p:spPr/>
        <p:txBody>
          <a:bodyPr>
            <a:normAutofit fontScale="90000"/>
          </a:bodyPr>
          <a:lstStyle/>
          <a:p>
            <a:pPr algn="ctr"/>
            <a:r>
              <a:rPr lang="en-US" dirty="0"/>
              <a:t>Many sites make specific food and nutrient claims</a:t>
            </a:r>
          </a:p>
        </p:txBody>
      </p:sp>
      <p:pic>
        <p:nvPicPr>
          <p:cNvPr id="5" name="Picture 4" descr="pastedImagefile.png">
            <a:extLst>
              <a:ext uri="{FF2B5EF4-FFF2-40B4-BE49-F238E27FC236}">
                <a16:creationId xmlns:a16="http://schemas.microsoft.com/office/drawing/2014/main" id="{77F0E03C-77E0-9045-919E-7E8235C8FF59}"/>
              </a:ext>
            </a:extLst>
          </p:cNvPr>
          <p:cNvPicPr>
            <a:picLocks noChangeAspect="1"/>
          </p:cNvPicPr>
          <p:nvPr/>
        </p:nvPicPr>
        <p:blipFill rotWithShape="1">
          <a:blip r:embed="rId3">
            <a:extLst>
              <a:ext uri="{28A0092B-C50C-407E-A947-70E740481C1C}">
                <a14:useLocalDpi xmlns:a14="http://schemas.microsoft.com/office/drawing/2010/main" val="0"/>
              </a:ext>
            </a:extLst>
          </a:blip>
          <a:srcRect l="7148" t="20524" r="21326" b="9824"/>
          <a:stretch/>
        </p:blipFill>
        <p:spPr>
          <a:xfrm>
            <a:off x="1" y="2000346"/>
            <a:ext cx="4291010" cy="2350437"/>
          </a:xfrm>
          <a:prstGeom prst="rect">
            <a:avLst/>
          </a:prstGeom>
        </p:spPr>
      </p:pic>
      <p:graphicFrame>
        <p:nvGraphicFramePr>
          <p:cNvPr id="6" name="Table 5">
            <a:extLst>
              <a:ext uri="{FF2B5EF4-FFF2-40B4-BE49-F238E27FC236}">
                <a16:creationId xmlns:a16="http://schemas.microsoft.com/office/drawing/2014/main" id="{C5B6BBD5-B9F6-DA49-9A55-9A220D3952D6}"/>
              </a:ext>
            </a:extLst>
          </p:cNvPr>
          <p:cNvGraphicFramePr>
            <a:graphicFrameLocks noGrp="1"/>
          </p:cNvGraphicFramePr>
          <p:nvPr/>
        </p:nvGraphicFramePr>
        <p:xfrm>
          <a:off x="4486275" y="1371362"/>
          <a:ext cx="4482914" cy="2509580"/>
        </p:xfrm>
        <a:graphic>
          <a:graphicData uri="http://schemas.openxmlformats.org/drawingml/2006/table">
            <a:tbl>
              <a:tblPr firstRow="1" bandRow="1">
                <a:tableStyleId>{793D81CF-94F2-401A-BA57-92F5A7B2D0C5}</a:tableStyleId>
              </a:tblPr>
              <a:tblGrid>
                <a:gridCol w="1602568">
                  <a:extLst>
                    <a:ext uri="{9D8B030D-6E8A-4147-A177-3AD203B41FA5}">
                      <a16:colId xmlns:a16="http://schemas.microsoft.com/office/drawing/2014/main" val="3319086645"/>
                    </a:ext>
                  </a:extLst>
                </a:gridCol>
                <a:gridCol w="511745">
                  <a:extLst>
                    <a:ext uri="{9D8B030D-6E8A-4147-A177-3AD203B41FA5}">
                      <a16:colId xmlns:a16="http://schemas.microsoft.com/office/drawing/2014/main" val="2291131012"/>
                    </a:ext>
                  </a:extLst>
                </a:gridCol>
                <a:gridCol w="457877">
                  <a:extLst>
                    <a:ext uri="{9D8B030D-6E8A-4147-A177-3AD203B41FA5}">
                      <a16:colId xmlns:a16="http://schemas.microsoft.com/office/drawing/2014/main" val="1898480190"/>
                    </a:ext>
                  </a:extLst>
                </a:gridCol>
                <a:gridCol w="430943">
                  <a:extLst>
                    <a:ext uri="{9D8B030D-6E8A-4147-A177-3AD203B41FA5}">
                      <a16:colId xmlns:a16="http://schemas.microsoft.com/office/drawing/2014/main" val="3798388094"/>
                    </a:ext>
                  </a:extLst>
                </a:gridCol>
                <a:gridCol w="768769">
                  <a:extLst>
                    <a:ext uri="{9D8B030D-6E8A-4147-A177-3AD203B41FA5}">
                      <a16:colId xmlns:a16="http://schemas.microsoft.com/office/drawing/2014/main" val="3196995393"/>
                    </a:ext>
                  </a:extLst>
                </a:gridCol>
                <a:gridCol w="711012">
                  <a:extLst>
                    <a:ext uri="{9D8B030D-6E8A-4147-A177-3AD203B41FA5}">
                      <a16:colId xmlns:a16="http://schemas.microsoft.com/office/drawing/2014/main" val="3307101442"/>
                    </a:ext>
                  </a:extLst>
                </a:gridCol>
              </a:tblGrid>
              <a:tr h="434340">
                <a:tc>
                  <a:txBody>
                    <a:bodyPr/>
                    <a:lstStyle/>
                    <a:p>
                      <a:endParaRPr lang="en-US" sz="1200" dirty="0"/>
                    </a:p>
                  </a:txBody>
                  <a:tcPr marL="68580" marR="68580" marT="34290" marB="34290"/>
                </a:tc>
                <a:tc gridSpan="2">
                  <a:txBody>
                    <a:bodyPr/>
                    <a:lstStyle/>
                    <a:p>
                      <a:r>
                        <a:rPr lang="en-US" sz="1200" dirty="0"/>
                        <a:t>Academic citation</a:t>
                      </a:r>
                    </a:p>
                  </a:txBody>
                  <a:tcPr marL="68580" marR="68580" marT="34290" marB="34290"/>
                </a:tc>
                <a:tc hMerge="1">
                  <a:txBody>
                    <a:bodyPr/>
                    <a:lstStyle/>
                    <a:p>
                      <a:endParaRPr lang="en-US"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 Academic citation</a:t>
                      </a:r>
                    </a:p>
                  </a:txBody>
                  <a:tcPr marL="68580" marR="68580" marT="34290" marB="34290"/>
                </a:tc>
                <a:tc hMerge="1">
                  <a:txBody>
                    <a:bodyPr/>
                    <a:lstStyle/>
                    <a:p>
                      <a:endParaRPr lang="en-US" dirty="0"/>
                    </a:p>
                  </a:txBody>
                  <a:tcPr/>
                </a:tc>
                <a:tc>
                  <a:txBody>
                    <a:bodyPr/>
                    <a:lstStyle/>
                    <a:p>
                      <a:endParaRPr lang="en-US" sz="1200" dirty="0"/>
                    </a:p>
                  </a:txBody>
                  <a:tcPr marL="68580" marR="68580" marT="34290" marB="34290"/>
                </a:tc>
                <a:extLst>
                  <a:ext uri="{0D108BD9-81ED-4DB2-BD59-A6C34878D82A}">
                    <a16:rowId xmlns:a16="http://schemas.microsoft.com/office/drawing/2014/main" val="3165336174"/>
                  </a:ext>
                </a:extLst>
              </a:tr>
              <a:tr h="259405">
                <a:tc>
                  <a:txBody>
                    <a:bodyPr/>
                    <a:lstStyle/>
                    <a:p>
                      <a:endParaRPr lang="en-US" sz="1200"/>
                    </a:p>
                  </a:txBody>
                  <a:tcPr marL="68580" marR="68580" marT="34290" marB="34290"/>
                </a:tc>
                <a:tc>
                  <a:txBody>
                    <a:bodyPr/>
                    <a:lstStyle/>
                    <a:p>
                      <a:pPr algn="ctr"/>
                      <a:r>
                        <a:rPr lang="en-US" sz="1200" dirty="0"/>
                        <a:t>N</a:t>
                      </a:r>
                    </a:p>
                  </a:txBody>
                  <a:tcPr marL="68580" marR="68580" marT="34290" marB="34290"/>
                </a:tc>
                <a:tc>
                  <a:txBody>
                    <a:bodyPr/>
                    <a:lstStyle/>
                    <a:p>
                      <a:pPr algn="ctr"/>
                      <a:r>
                        <a:rPr lang="en-US" sz="1200" dirty="0"/>
                        <a:t>%</a:t>
                      </a:r>
                    </a:p>
                  </a:txBody>
                  <a:tcPr marL="68580" marR="68580" marT="34290" marB="34290"/>
                </a:tc>
                <a:tc>
                  <a:txBody>
                    <a:bodyPr/>
                    <a:lstStyle/>
                    <a:p>
                      <a:pPr algn="ctr"/>
                      <a:r>
                        <a:rPr lang="en-US" sz="1200" dirty="0"/>
                        <a:t>N</a:t>
                      </a:r>
                    </a:p>
                  </a:txBody>
                  <a:tcPr marL="68580" marR="68580" marT="34290" marB="34290"/>
                </a:tc>
                <a:tc>
                  <a:txBody>
                    <a:bodyPr/>
                    <a:lstStyle/>
                    <a:p>
                      <a:pPr algn="ctr"/>
                      <a:r>
                        <a:rPr lang="en-US" sz="1200" dirty="0"/>
                        <a:t>%</a:t>
                      </a:r>
                    </a:p>
                  </a:txBody>
                  <a:tcPr marL="68580" marR="68580" marT="34290" marB="34290"/>
                </a:tc>
                <a:tc>
                  <a:txBody>
                    <a:bodyPr/>
                    <a:lstStyle/>
                    <a:p>
                      <a:r>
                        <a:rPr lang="en-US" sz="1200" dirty="0"/>
                        <a:t>p-value</a:t>
                      </a:r>
                    </a:p>
                  </a:txBody>
                  <a:tcPr marL="68580" marR="68580" marT="34290" marB="34290"/>
                </a:tc>
                <a:extLst>
                  <a:ext uri="{0D108BD9-81ED-4DB2-BD59-A6C34878D82A}">
                    <a16:rowId xmlns:a16="http://schemas.microsoft.com/office/drawing/2014/main" val="374663838"/>
                  </a:ext>
                </a:extLst>
              </a:tr>
              <a:tr h="259405">
                <a:tc>
                  <a:txBody>
                    <a:bodyPr/>
                    <a:lstStyle/>
                    <a:p>
                      <a:r>
                        <a:rPr lang="en-US" sz="1200" dirty="0"/>
                        <a:t>Foods</a:t>
                      </a:r>
                    </a:p>
                  </a:txBody>
                  <a:tcPr marL="68580" marR="68580" marT="34290" marB="34290">
                    <a:solidFill>
                      <a:schemeClr val="bg1"/>
                    </a:solidFill>
                  </a:tcPr>
                </a:tc>
                <a:tc>
                  <a:txBody>
                    <a:bodyPr/>
                    <a:lstStyle/>
                    <a:p>
                      <a:pPr algn="ctr"/>
                      <a:r>
                        <a:rPr lang="en-US" sz="1200" dirty="0"/>
                        <a:t>24</a:t>
                      </a:r>
                    </a:p>
                  </a:txBody>
                  <a:tcPr marL="68580" marR="68580" marT="34290" marB="34290">
                    <a:solidFill>
                      <a:schemeClr val="bg1"/>
                    </a:solidFill>
                  </a:tcPr>
                </a:tc>
                <a:tc>
                  <a:txBody>
                    <a:bodyPr/>
                    <a:lstStyle/>
                    <a:p>
                      <a:pPr algn="ctr"/>
                      <a:r>
                        <a:rPr lang="en-US" sz="1200" dirty="0"/>
                        <a:t>88.9</a:t>
                      </a:r>
                    </a:p>
                  </a:txBody>
                  <a:tcPr marL="68580" marR="68580" marT="34290" marB="34290">
                    <a:solidFill>
                      <a:schemeClr val="bg1"/>
                    </a:solidFill>
                  </a:tcPr>
                </a:tc>
                <a:tc>
                  <a:txBody>
                    <a:bodyPr/>
                    <a:lstStyle/>
                    <a:p>
                      <a:pPr algn="ctr"/>
                      <a:r>
                        <a:rPr lang="en-US" sz="1200" dirty="0"/>
                        <a:t>46</a:t>
                      </a:r>
                    </a:p>
                  </a:txBody>
                  <a:tcPr marL="68580" marR="68580" marT="34290" marB="34290">
                    <a:solidFill>
                      <a:schemeClr val="bg1"/>
                    </a:solidFill>
                  </a:tcPr>
                </a:tc>
                <a:tc>
                  <a:txBody>
                    <a:bodyPr/>
                    <a:lstStyle/>
                    <a:p>
                      <a:pPr algn="ctr"/>
                      <a:r>
                        <a:rPr lang="en-US" sz="1200" dirty="0"/>
                        <a:t>58.2</a:t>
                      </a:r>
                    </a:p>
                  </a:txBody>
                  <a:tcPr marL="68580" marR="68580" marT="34290" marB="34290">
                    <a:solidFill>
                      <a:schemeClr val="bg1"/>
                    </a:solidFill>
                  </a:tcPr>
                </a:tc>
                <a:tc>
                  <a:txBody>
                    <a:bodyPr/>
                    <a:lstStyle/>
                    <a:p>
                      <a:r>
                        <a:rPr lang="en-US" sz="1200" dirty="0"/>
                        <a:t>&lt;0.01</a:t>
                      </a:r>
                    </a:p>
                  </a:txBody>
                  <a:tcPr marL="68580" marR="68580" marT="34290" marB="34290">
                    <a:solidFill>
                      <a:schemeClr val="bg1"/>
                    </a:solidFill>
                  </a:tcPr>
                </a:tc>
                <a:extLst>
                  <a:ext uri="{0D108BD9-81ED-4DB2-BD59-A6C34878D82A}">
                    <a16:rowId xmlns:a16="http://schemas.microsoft.com/office/drawing/2014/main" val="4187286882"/>
                  </a:ext>
                </a:extLst>
              </a:tr>
              <a:tr h="259405">
                <a:tc>
                  <a:txBody>
                    <a:bodyPr/>
                    <a:lstStyle/>
                    <a:p>
                      <a:r>
                        <a:rPr lang="en-US" sz="1200" dirty="0"/>
                        <a:t>Micronutrients</a:t>
                      </a:r>
                    </a:p>
                  </a:txBody>
                  <a:tcPr marL="68580" marR="68580" marT="34290" marB="34290">
                    <a:solidFill>
                      <a:schemeClr val="bg1"/>
                    </a:solidFill>
                  </a:tcPr>
                </a:tc>
                <a:tc>
                  <a:txBody>
                    <a:bodyPr/>
                    <a:lstStyle/>
                    <a:p>
                      <a:pPr algn="ctr"/>
                      <a:r>
                        <a:rPr lang="en-US" sz="1200" dirty="0"/>
                        <a:t>24</a:t>
                      </a:r>
                    </a:p>
                  </a:txBody>
                  <a:tcPr marL="68580" marR="68580" marT="34290" marB="34290">
                    <a:solidFill>
                      <a:schemeClr val="bg1"/>
                    </a:solidFill>
                  </a:tcPr>
                </a:tc>
                <a:tc>
                  <a:txBody>
                    <a:bodyPr/>
                    <a:lstStyle/>
                    <a:p>
                      <a:pPr algn="ctr"/>
                      <a:r>
                        <a:rPr lang="en-US" sz="1200" dirty="0"/>
                        <a:t>88.9</a:t>
                      </a:r>
                    </a:p>
                  </a:txBody>
                  <a:tcPr marL="68580" marR="68580" marT="34290" marB="34290">
                    <a:solidFill>
                      <a:schemeClr val="bg1"/>
                    </a:solidFill>
                  </a:tcPr>
                </a:tc>
                <a:tc>
                  <a:txBody>
                    <a:bodyPr/>
                    <a:lstStyle/>
                    <a:p>
                      <a:pPr algn="ctr"/>
                      <a:r>
                        <a:rPr lang="en-US" sz="1200" dirty="0"/>
                        <a:t>39</a:t>
                      </a:r>
                    </a:p>
                  </a:txBody>
                  <a:tcPr marL="68580" marR="68580" marT="34290" marB="34290">
                    <a:solidFill>
                      <a:schemeClr val="bg1"/>
                    </a:solidFill>
                  </a:tcPr>
                </a:tc>
                <a:tc>
                  <a:txBody>
                    <a:bodyPr/>
                    <a:lstStyle/>
                    <a:p>
                      <a:pPr algn="ctr"/>
                      <a:r>
                        <a:rPr lang="en-US" sz="1200" dirty="0"/>
                        <a:t>49.4</a:t>
                      </a:r>
                    </a:p>
                  </a:txBody>
                  <a:tcPr marL="68580" marR="68580" marT="34290" marB="34290">
                    <a:solidFill>
                      <a:schemeClr val="bg1"/>
                    </a:solidFill>
                  </a:tcPr>
                </a:tc>
                <a:tc>
                  <a:txBody>
                    <a:bodyPr/>
                    <a:lstStyle/>
                    <a:p>
                      <a:r>
                        <a:rPr lang="en-US" sz="1200" dirty="0"/>
                        <a:t>&lt;0.01</a:t>
                      </a:r>
                    </a:p>
                  </a:txBody>
                  <a:tcPr marL="68580" marR="68580" marT="34290" marB="34290">
                    <a:solidFill>
                      <a:schemeClr val="bg1"/>
                    </a:solidFill>
                  </a:tcPr>
                </a:tc>
                <a:extLst>
                  <a:ext uri="{0D108BD9-81ED-4DB2-BD59-A6C34878D82A}">
                    <a16:rowId xmlns:a16="http://schemas.microsoft.com/office/drawing/2014/main" val="55090663"/>
                  </a:ext>
                </a:extLst>
              </a:tr>
              <a:tr h="259405">
                <a:tc>
                  <a:txBody>
                    <a:bodyPr/>
                    <a:lstStyle/>
                    <a:p>
                      <a:r>
                        <a:rPr lang="en-US" sz="1200" dirty="0"/>
                        <a:t>Anti-oxidants</a:t>
                      </a:r>
                    </a:p>
                  </a:txBody>
                  <a:tcPr marL="68580" marR="68580" marT="34290" marB="34290">
                    <a:solidFill>
                      <a:schemeClr val="bg1"/>
                    </a:solidFill>
                  </a:tcPr>
                </a:tc>
                <a:tc>
                  <a:txBody>
                    <a:bodyPr/>
                    <a:lstStyle/>
                    <a:p>
                      <a:pPr algn="ctr"/>
                      <a:r>
                        <a:rPr lang="en-US" sz="1200" dirty="0"/>
                        <a:t>18</a:t>
                      </a:r>
                    </a:p>
                  </a:txBody>
                  <a:tcPr marL="68580" marR="68580" marT="34290" marB="34290">
                    <a:solidFill>
                      <a:schemeClr val="bg1"/>
                    </a:solidFill>
                  </a:tcPr>
                </a:tc>
                <a:tc>
                  <a:txBody>
                    <a:bodyPr/>
                    <a:lstStyle/>
                    <a:p>
                      <a:pPr algn="ctr"/>
                      <a:r>
                        <a:rPr lang="en-US" sz="1200" dirty="0"/>
                        <a:t>66.7</a:t>
                      </a:r>
                    </a:p>
                  </a:txBody>
                  <a:tcPr marL="68580" marR="68580" marT="34290" marB="34290">
                    <a:solidFill>
                      <a:schemeClr val="bg1"/>
                    </a:solidFill>
                  </a:tcPr>
                </a:tc>
                <a:tc>
                  <a:txBody>
                    <a:bodyPr/>
                    <a:lstStyle/>
                    <a:p>
                      <a:pPr algn="ctr"/>
                      <a:r>
                        <a:rPr lang="en-US" sz="1200" dirty="0"/>
                        <a:t>25</a:t>
                      </a:r>
                    </a:p>
                  </a:txBody>
                  <a:tcPr marL="68580" marR="68580" marT="34290" marB="34290">
                    <a:solidFill>
                      <a:schemeClr val="bg1"/>
                    </a:solidFill>
                  </a:tcPr>
                </a:tc>
                <a:tc>
                  <a:txBody>
                    <a:bodyPr/>
                    <a:lstStyle/>
                    <a:p>
                      <a:pPr algn="ctr"/>
                      <a:r>
                        <a:rPr lang="en-US" sz="1200" dirty="0"/>
                        <a:t>41.6</a:t>
                      </a:r>
                    </a:p>
                  </a:txBody>
                  <a:tcPr marL="68580" marR="68580" marT="34290" marB="34290">
                    <a:solidFill>
                      <a:schemeClr val="bg1"/>
                    </a:solidFill>
                  </a:tcPr>
                </a:tc>
                <a:tc>
                  <a:txBody>
                    <a:bodyPr/>
                    <a:lstStyle/>
                    <a:p>
                      <a:r>
                        <a:rPr lang="en-US" sz="1200" dirty="0"/>
                        <a:t>&lt;0.01</a:t>
                      </a:r>
                    </a:p>
                  </a:txBody>
                  <a:tcPr marL="68580" marR="68580" marT="34290" marB="34290">
                    <a:solidFill>
                      <a:schemeClr val="bg1"/>
                    </a:solidFill>
                  </a:tcPr>
                </a:tc>
                <a:extLst>
                  <a:ext uri="{0D108BD9-81ED-4DB2-BD59-A6C34878D82A}">
                    <a16:rowId xmlns:a16="http://schemas.microsoft.com/office/drawing/2014/main" val="2124991327"/>
                  </a:ext>
                </a:extLst>
              </a:tr>
              <a:tr h="259405">
                <a:tc>
                  <a:txBody>
                    <a:bodyPr/>
                    <a:lstStyle/>
                    <a:p>
                      <a:r>
                        <a:rPr lang="en-US" sz="1200" dirty="0"/>
                        <a:t>Anti-inflammatory</a:t>
                      </a:r>
                    </a:p>
                  </a:txBody>
                  <a:tcPr marL="68580" marR="68580" marT="34290" marB="34290">
                    <a:solidFill>
                      <a:schemeClr val="bg1"/>
                    </a:solidFill>
                  </a:tcPr>
                </a:tc>
                <a:tc>
                  <a:txBody>
                    <a:bodyPr/>
                    <a:lstStyle/>
                    <a:p>
                      <a:pPr algn="ctr"/>
                      <a:r>
                        <a:rPr lang="en-US" sz="1200" dirty="0"/>
                        <a:t>18</a:t>
                      </a:r>
                    </a:p>
                  </a:txBody>
                  <a:tcPr marL="68580" marR="68580" marT="34290" marB="34290">
                    <a:solidFill>
                      <a:schemeClr val="bg1"/>
                    </a:solidFill>
                  </a:tcPr>
                </a:tc>
                <a:tc>
                  <a:txBody>
                    <a:bodyPr/>
                    <a:lstStyle/>
                    <a:p>
                      <a:pPr algn="ctr"/>
                      <a:r>
                        <a:rPr lang="en-US" sz="1200" dirty="0"/>
                        <a:t>66.7</a:t>
                      </a:r>
                    </a:p>
                  </a:txBody>
                  <a:tcPr marL="68580" marR="68580" marT="34290" marB="34290">
                    <a:solidFill>
                      <a:schemeClr val="bg1"/>
                    </a:solidFill>
                  </a:tcPr>
                </a:tc>
                <a:tc>
                  <a:txBody>
                    <a:bodyPr/>
                    <a:lstStyle/>
                    <a:p>
                      <a:pPr algn="ctr"/>
                      <a:r>
                        <a:rPr lang="en-US" sz="1200" dirty="0"/>
                        <a:t>15</a:t>
                      </a:r>
                    </a:p>
                  </a:txBody>
                  <a:tcPr marL="68580" marR="68580" marT="34290" marB="34290">
                    <a:solidFill>
                      <a:schemeClr val="bg1"/>
                    </a:solidFill>
                  </a:tcPr>
                </a:tc>
                <a:tc>
                  <a:txBody>
                    <a:bodyPr/>
                    <a:lstStyle/>
                    <a:p>
                      <a:pPr algn="ctr"/>
                      <a:r>
                        <a:rPr lang="en-US" sz="1200" dirty="0"/>
                        <a:t>19.0</a:t>
                      </a:r>
                    </a:p>
                  </a:txBody>
                  <a:tcPr marL="68580" marR="68580" marT="34290" marB="34290">
                    <a:solidFill>
                      <a:schemeClr val="bg1"/>
                    </a:solidFill>
                  </a:tcPr>
                </a:tc>
                <a:tc>
                  <a:txBody>
                    <a:bodyPr/>
                    <a:lstStyle/>
                    <a:p>
                      <a:r>
                        <a:rPr lang="en-US" sz="1200" dirty="0"/>
                        <a:t>&lt;0.01</a:t>
                      </a:r>
                    </a:p>
                  </a:txBody>
                  <a:tcPr marL="68580" marR="68580" marT="34290" marB="34290">
                    <a:solidFill>
                      <a:schemeClr val="bg1"/>
                    </a:solidFill>
                  </a:tcPr>
                </a:tc>
                <a:extLst>
                  <a:ext uri="{0D108BD9-81ED-4DB2-BD59-A6C34878D82A}">
                    <a16:rowId xmlns:a16="http://schemas.microsoft.com/office/drawing/2014/main" val="2938327986"/>
                  </a:ext>
                </a:extLst>
              </a:tr>
              <a:tr h="259405">
                <a:tc>
                  <a:txBody>
                    <a:bodyPr/>
                    <a:lstStyle/>
                    <a:p>
                      <a:r>
                        <a:rPr lang="en-US" sz="1200" dirty="0"/>
                        <a:t>Digestion</a:t>
                      </a:r>
                    </a:p>
                  </a:txBody>
                  <a:tcPr marL="68580" marR="68580" marT="34290" marB="34290">
                    <a:solidFill>
                      <a:schemeClr val="bg1"/>
                    </a:solidFill>
                  </a:tcPr>
                </a:tc>
                <a:tc>
                  <a:txBody>
                    <a:bodyPr/>
                    <a:lstStyle/>
                    <a:p>
                      <a:pPr algn="ctr"/>
                      <a:r>
                        <a:rPr lang="en-US" sz="1200" dirty="0"/>
                        <a:t>18</a:t>
                      </a:r>
                    </a:p>
                  </a:txBody>
                  <a:tcPr marL="68580" marR="68580" marT="34290" marB="34290">
                    <a:solidFill>
                      <a:schemeClr val="bg1"/>
                    </a:solidFill>
                  </a:tcPr>
                </a:tc>
                <a:tc>
                  <a:txBody>
                    <a:bodyPr/>
                    <a:lstStyle/>
                    <a:p>
                      <a:pPr algn="ctr"/>
                      <a:r>
                        <a:rPr lang="en-US" sz="1200" dirty="0"/>
                        <a:t>66.7</a:t>
                      </a:r>
                    </a:p>
                  </a:txBody>
                  <a:tcPr marL="68580" marR="68580" marT="34290" marB="34290">
                    <a:solidFill>
                      <a:schemeClr val="bg1"/>
                    </a:solidFill>
                  </a:tcPr>
                </a:tc>
                <a:tc>
                  <a:txBody>
                    <a:bodyPr/>
                    <a:lstStyle/>
                    <a:p>
                      <a:pPr algn="ctr"/>
                      <a:r>
                        <a:rPr lang="en-US" sz="1200" dirty="0"/>
                        <a:t>16</a:t>
                      </a:r>
                    </a:p>
                  </a:txBody>
                  <a:tcPr marL="68580" marR="68580" marT="34290" marB="34290">
                    <a:solidFill>
                      <a:schemeClr val="bg1"/>
                    </a:solidFill>
                  </a:tcPr>
                </a:tc>
                <a:tc>
                  <a:txBody>
                    <a:bodyPr/>
                    <a:lstStyle/>
                    <a:p>
                      <a:pPr algn="ctr"/>
                      <a:r>
                        <a:rPr lang="en-US" sz="1200" dirty="0"/>
                        <a:t>20.2</a:t>
                      </a:r>
                    </a:p>
                  </a:txBody>
                  <a:tcPr marL="68580" marR="68580" marT="34290" marB="34290">
                    <a:solidFill>
                      <a:schemeClr val="bg1"/>
                    </a:solidFill>
                  </a:tcPr>
                </a:tc>
                <a:tc>
                  <a:txBody>
                    <a:bodyPr/>
                    <a:lstStyle/>
                    <a:p>
                      <a:r>
                        <a:rPr lang="en-US" sz="1200" dirty="0"/>
                        <a:t>&lt;0.01</a:t>
                      </a:r>
                    </a:p>
                  </a:txBody>
                  <a:tcPr marL="68580" marR="68580" marT="34290" marB="34290">
                    <a:solidFill>
                      <a:schemeClr val="bg1"/>
                    </a:solidFill>
                  </a:tcPr>
                </a:tc>
                <a:extLst>
                  <a:ext uri="{0D108BD9-81ED-4DB2-BD59-A6C34878D82A}">
                    <a16:rowId xmlns:a16="http://schemas.microsoft.com/office/drawing/2014/main" val="2099382707"/>
                  </a:ext>
                </a:extLst>
              </a:tr>
              <a:tr h="259405">
                <a:tc>
                  <a:txBody>
                    <a:bodyPr/>
                    <a:lstStyle/>
                    <a:p>
                      <a:r>
                        <a:rPr lang="en-US" sz="1200" dirty="0"/>
                        <a:t>Herbs</a:t>
                      </a:r>
                    </a:p>
                  </a:txBody>
                  <a:tcPr marL="68580" marR="68580" marT="34290" marB="34290">
                    <a:solidFill>
                      <a:schemeClr val="bg1"/>
                    </a:solidFill>
                  </a:tcPr>
                </a:tc>
                <a:tc>
                  <a:txBody>
                    <a:bodyPr/>
                    <a:lstStyle/>
                    <a:p>
                      <a:pPr algn="ctr"/>
                      <a:r>
                        <a:rPr lang="en-US" sz="1200" dirty="0"/>
                        <a:t>17</a:t>
                      </a:r>
                    </a:p>
                  </a:txBody>
                  <a:tcPr marL="68580" marR="68580" marT="34290" marB="34290">
                    <a:solidFill>
                      <a:schemeClr val="bg1"/>
                    </a:solidFill>
                  </a:tcPr>
                </a:tc>
                <a:tc>
                  <a:txBody>
                    <a:bodyPr/>
                    <a:lstStyle/>
                    <a:p>
                      <a:pPr algn="ctr"/>
                      <a:r>
                        <a:rPr lang="en-US" sz="1200" dirty="0"/>
                        <a:t>63.0</a:t>
                      </a:r>
                    </a:p>
                  </a:txBody>
                  <a:tcPr marL="68580" marR="68580" marT="34290" marB="34290">
                    <a:solidFill>
                      <a:schemeClr val="bg1"/>
                    </a:solidFill>
                  </a:tcPr>
                </a:tc>
                <a:tc>
                  <a:txBody>
                    <a:bodyPr/>
                    <a:lstStyle/>
                    <a:p>
                      <a:pPr algn="ctr"/>
                      <a:r>
                        <a:rPr lang="en-US" sz="1200" dirty="0"/>
                        <a:t>25</a:t>
                      </a:r>
                    </a:p>
                  </a:txBody>
                  <a:tcPr marL="68580" marR="68580" marT="34290" marB="34290">
                    <a:solidFill>
                      <a:schemeClr val="bg1"/>
                    </a:solidFill>
                  </a:tcPr>
                </a:tc>
                <a:tc>
                  <a:txBody>
                    <a:bodyPr/>
                    <a:lstStyle/>
                    <a:p>
                      <a:pPr algn="ctr"/>
                      <a:r>
                        <a:rPr lang="en-US" sz="1200" dirty="0"/>
                        <a:t>41.6</a:t>
                      </a:r>
                    </a:p>
                  </a:txBody>
                  <a:tcPr marL="68580" marR="68580" marT="34290" marB="34290">
                    <a:solidFill>
                      <a:schemeClr val="bg1"/>
                    </a:solidFill>
                  </a:tcPr>
                </a:tc>
                <a:tc>
                  <a:txBody>
                    <a:bodyPr/>
                    <a:lstStyle/>
                    <a:p>
                      <a:r>
                        <a:rPr lang="en-US" sz="1200" dirty="0"/>
                        <a:t>&lt;0.01</a:t>
                      </a:r>
                    </a:p>
                  </a:txBody>
                  <a:tcPr marL="68580" marR="68580" marT="34290" marB="34290">
                    <a:solidFill>
                      <a:schemeClr val="bg1"/>
                    </a:solidFill>
                  </a:tcPr>
                </a:tc>
                <a:extLst>
                  <a:ext uri="{0D108BD9-81ED-4DB2-BD59-A6C34878D82A}">
                    <a16:rowId xmlns:a16="http://schemas.microsoft.com/office/drawing/2014/main" val="3106917216"/>
                  </a:ext>
                </a:extLst>
              </a:tr>
              <a:tr h="259405">
                <a:tc>
                  <a:txBody>
                    <a:bodyPr/>
                    <a:lstStyle/>
                    <a:p>
                      <a:r>
                        <a:rPr lang="en-US" sz="1200" dirty="0"/>
                        <a:t>Sugar</a:t>
                      </a:r>
                    </a:p>
                  </a:txBody>
                  <a:tcPr marL="68580" marR="68580" marT="34290" marB="34290">
                    <a:solidFill>
                      <a:schemeClr val="bg1"/>
                    </a:solidFill>
                  </a:tcPr>
                </a:tc>
                <a:tc>
                  <a:txBody>
                    <a:bodyPr/>
                    <a:lstStyle/>
                    <a:p>
                      <a:pPr algn="ctr"/>
                      <a:r>
                        <a:rPr lang="en-US" sz="1200" dirty="0"/>
                        <a:t>9</a:t>
                      </a:r>
                    </a:p>
                  </a:txBody>
                  <a:tcPr marL="68580" marR="68580" marT="34290" marB="34290">
                    <a:solidFill>
                      <a:schemeClr val="bg1"/>
                    </a:solidFill>
                  </a:tcPr>
                </a:tc>
                <a:tc>
                  <a:txBody>
                    <a:bodyPr/>
                    <a:lstStyle/>
                    <a:p>
                      <a:pPr algn="ctr"/>
                      <a:r>
                        <a:rPr lang="en-US" sz="1200" dirty="0"/>
                        <a:t>33.3</a:t>
                      </a:r>
                    </a:p>
                  </a:txBody>
                  <a:tcPr marL="68580" marR="68580" marT="34290" marB="34290">
                    <a:solidFill>
                      <a:schemeClr val="bg1"/>
                    </a:solidFill>
                  </a:tcPr>
                </a:tc>
                <a:tc>
                  <a:txBody>
                    <a:bodyPr/>
                    <a:lstStyle/>
                    <a:p>
                      <a:pPr algn="ctr"/>
                      <a:r>
                        <a:rPr lang="en-US" sz="1200" dirty="0"/>
                        <a:t>11</a:t>
                      </a:r>
                    </a:p>
                  </a:txBody>
                  <a:tcPr marL="68580" marR="68580" marT="34290" marB="34290">
                    <a:solidFill>
                      <a:schemeClr val="bg1"/>
                    </a:solidFill>
                  </a:tcPr>
                </a:tc>
                <a:tc>
                  <a:txBody>
                    <a:bodyPr/>
                    <a:lstStyle/>
                    <a:p>
                      <a:pPr algn="ctr"/>
                      <a:r>
                        <a:rPr lang="en-US" sz="1200" dirty="0"/>
                        <a:t>13.9</a:t>
                      </a:r>
                    </a:p>
                  </a:txBody>
                  <a:tcPr marL="68580" marR="68580" marT="34290" marB="34290">
                    <a:solidFill>
                      <a:schemeClr val="bg1"/>
                    </a:solidFill>
                  </a:tcPr>
                </a:tc>
                <a:tc>
                  <a:txBody>
                    <a:bodyPr/>
                    <a:lstStyle/>
                    <a:p>
                      <a:r>
                        <a:rPr lang="en-US" sz="1200" dirty="0"/>
                        <a:t>0.03</a:t>
                      </a:r>
                    </a:p>
                  </a:txBody>
                  <a:tcPr marL="68580" marR="68580" marT="34290" marB="34290">
                    <a:solidFill>
                      <a:schemeClr val="bg1"/>
                    </a:solidFill>
                  </a:tcPr>
                </a:tc>
                <a:extLst>
                  <a:ext uri="{0D108BD9-81ED-4DB2-BD59-A6C34878D82A}">
                    <a16:rowId xmlns:a16="http://schemas.microsoft.com/office/drawing/2014/main" val="2959907707"/>
                  </a:ext>
                </a:extLst>
              </a:tr>
            </a:tbl>
          </a:graphicData>
        </a:graphic>
      </p:graphicFrame>
      <p:sp>
        <p:nvSpPr>
          <p:cNvPr id="3" name="Rectangle 2">
            <a:extLst>
              <a:ext uri="{FF2B5EF4-FFF2-40B4-BE49-F238E27FC236}">
                <a16:creationId xmlns:a16="http://schemas.microsoft.com/office/drawing/2014/main" id="{3437B56E-BA32-0DAC-6C3B-71FF06FFE6FC}"/>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833701"/>
      </p:ext>
    </p:extLst>
  </p:cSld>
  <p:clrMapOvr>
    <a:masterClrMapping/>
  </p:clrMapOvr>
  <mc:AlternateContent xmlns:mc="http://schemas.openxmlformats.org/markup-compatibility/2006" xmlns:p14="http://schemas.microsoft.com/office/powerpoint/2010/main">
    <mc:Choice Requires="p14">
      <p:transition spd="slow" p14:dur="2000" advTm="19502"/>
    </mc:Choice>
    <mc:Fallback xmlns="">
      <p:transition spd="slow" advTm="1950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863" y="3465737"/>
            <a:ext cx="3171917" cy="1140504"/>
          </a:xfrm>
        </p:spPr>
        <p:txBody>
          <a:bodyPr vert="horz" lIns="68580" tIns="34290" rIns="68580" bIns="34290" rtlCol="0" anchor="ctr">
            <a:noAutofit/>
          </a:bodyPr>
          <a:lstStyle/>
          <a:p>
            <a:pPr algn="ctr">
              <a:lnSpc>
                <a:spcPct val="90000"/>
              </a:lnSpc>
            </a:pPr>
            <a:r>
              <a:rPr lang="en-US" sz="1500" dirty="0"/>
              <a:t>Claims of preventing or treating cancer are not uncommon. Buzz words are commonly used “anti-cancer”, “cancer-fighting”, “cancer cell killing”</a:t>
            </a:r>
          </a:p>
        </p:txBody>
      </p:sp>
      <p:pic>
        <p:nvPicPr>
          <p:cNvPr id="6" name="Picture 5" descr="pastedImagefile-2.png">
            <a:extLst>
              <a:ext uri="{FF2B5EF4-FFF2-40B4-BE49-F238E27FC236}">
                <a16:creationId xmlns:a16="http://schemas.microsoft.com/office/drawing/2014/main" id="{96E05331-F379-4245-8F46-889535E33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1" y="384229"/>
            <a:ext cx="3093200" cy="2807360"/>
          </a:xfrm>
          <a:prstGeom prst="rect">
            <a:avLst/>
          </a:prstGeom>
        </p:spPr>
      </p:pic>
      <p:pic>
        <p:nvPicPr>
          <p:cNvPr id="7" name="Picture 6" descr="Screen Shot 2020-08-23 at 9.56.44 AM.png">
            <a:extLst>
              <a:ext uri="{FF2B5EF4-FFF2-40B4-BE49-F238E27FC236}">
                <a16:creationId xmlns:a16="http://schemas.microsoft.com/office/drawing/2014/main" id="{B119ED05-8E77-5740-AA46-53217C8A8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2562" y="460773"/>
            <a:ext cx="4395638" cy="2516503"/>
          </a:xfrm>
          <a:prstGeom prst="rect">
            <a:avLst/>
          </a:prstGeom>
        </p:spPr>
      </p:pic>
      <p:sp>
        <p:nvSpPr>
          <p:cNvPr id="5" name="Rectangle 4">
            <a:extLst>
              <a:ext uri="{FF2B5EF4-FFF2-40B4-BE49-F238E27FC236}">
                <a16:creationId xmlns:a16="http://schemas.microsoft.com/office/drawing/2014/main" id="{8870B5F8-E924-1031-FD0E-CE2BB6EBD07E}"/>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43FF7E7B-6B57-ED4E-ADB6-B7F5DC18AB75}"/>
              </a:ext>
            </a:extLst>
          </p:cNvPr>
          <p:cNvGraphicFramePr>
            <a:graphicFrameLocks noGrp="1"/>
          </p:cNvGraphicFramePr>
          <p:nvPr>
            <p:extLst>
              <p:ext uri="{D42A27DB-BD31-4B8C-83A1-F6EECF244321}">
                <p14:modId xmlns:p14="http://schemas.microsoft.com/office/powerpoint/2010/main" val="2125243371"/>
              </p:ext>
            </p:extLst>
          </p:nvPr>
        </p:nvGraphicFramePr>
        <p:xfrm>
          <a:off x="3779000" y="3285094"/>
          <a:ext cx="4482914" cy="1517030"/>
        </p:xfrm>
        <a:graphic>
          <a:graphicData uri="http://schemas.openxmlformats.org/drawingml/2006/table">
            <a:tbl>
              <a:tblPr firstRow="1" bandRow="1">
                <a:tableStyleId>{793D81CF-94F2-401A-BA57-92F5A7B2D0C5}</a:tableStyleId>
              </a:tblPr>
              <a:tblGrid>
                <a:gridCol w="1343025">
                  <a:extLst>
                    <a:ext uri="{9D8B030D-6E8A-4147-A177-3AD203B41FA5}">
                      <a16:colId xmlns:a16="http://schemas.microsoft.com/office/drawing/2014/main" val="3319086645"/>
                    </a:ext>
                  </a:extLst>
                </a:gridCol>
                <a:gridCol w="585788">
                  <a:extLst>
                    <a:ext uri="{9D8B030D-6E8A-4147-A177-3AD203B41FA5}">
                      <a16:colId xmlns:a16="http://schemas.microsoft.com/office/drawing/2014/main" val="2291131012"/>
                    </a:ext>
                  </a:extLst>
                </a:gridCol>
                <a:gridCol w="557213">
                  <a:extLst>
                    <a:ext uri="{9D8B030D-6E8A-4147-A177-3AD203B41FA5}">
                      <a16:colId xmlns:a16="http://schemas.microsoft.com/office/drawing/2014/main" val="1898480190"/>
                    </a:ext>
                  </a:extLst>
                </a:gridCol>
                <a:gridCol w="385763">
                  <a:extLst>
                    <a:ext uri="{9D8B030D-6E8A-4147-A177-3AD203B41FA5}">
                      <a16:colId xmlns:a16="http://schemas.microsoft.com/office/drawing/2014/main" val="3798388094"/>
                    </a:ext>
                  </a:extLst>
                </a:gridCol>
                <a:gridCol w="900113">
                  <a:extLst>
                    <a:ext uri="{9D8B030D-6E8A-4147-A177-3AD203B41FA5}">
                      <a16:colId xmlns:a16="http://schemas.microsoft.com/office/drawing/2014/main" val="3196995393"/>
                    </a:ext>
                  </a:extLst>
                </a:gridCol>
                <a:gridCol w="711012">
                  <a:extLst>
                    <a:ext uri="{9D8B030D-6E8A-4147-A177-3AD203B41FA5}">
                      <a16:colId xmlns:a16="http://schemas.microsoft.com/office/drawing/2014/main" val="3307101442"/>
                    </a:ext>
                  </a:extLst>
                </a:gridCol>
              </a:tblGrid>
              <a:tr h="434340">
                <a:tc>
                  <a:txBody>
                    <a:bodyPr/>
                    <a:lstStyle/>
                    <a:p>
                      <a:endParaRPr lang="en-US" sz="1200" dirty="0"/>
                    </a:p>
                  </a:txBody>
                  <a:tcPr marL="68580" marR="68580" marT="34290" marB="34290"/>
                </a:tc>
                <a:tc gridSpan="2">
                  <a:txBody>
                    <a:bodyPr/>
                    <a:lstStyle/>
                    <a:p>
                      <a:pPr algn="ctr"/>
                      <a:r>
                        <a:rPr lang="en-US" sz="1200" dirty="0"/>
                        <a:t>Academic citation</a:t>
                      </a:r>
                    </a:p>
                  </a:txBody>
                  <a:tcPr marL="68580" marR="68580" marT="34290" marB="34290"/>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No Academic citation</a:t>
                      </a:r>
                    </a:p>
                  </a:txBody>
                  <a:tcPr marL="68580" marR="68580" marT="34290" marB="34290"/>
                </a:tc>
                <a:tc hMerge="1">
                  <a:txBody>
                    <a:bodyPr/>
                    <a:lstStyle/>
                    <a:p>
                      <a:endParaRPr lang="en-US" dirty="0"/>
                    </a:p>
                  </a:txBody>
                  <a:tcPr/>
                </a:tc>
                <a:tc>
                  <a:txBody>
                    <a:bodyPr/>
                    <a:lstStyle/>
                    <a:p>
                      <a:pPr algn="ctr"/>
                      <a:endParaRPr lang="en-US" sz="1200" dirty="0"/>
                    </a:p>
                  </a:txBody>
                  <a:tcPr marL="68580" marR="68580" marT="34290" marB="34290"/>
                </a:tc>
                <a:extLst>
                  <a:ext uri="{0D108BD9-81ED-4DB2-BD59-A6C34878D82A}">
                    <a16:rowId xmlns:a16="http://schemas.microsoft.com/office/drawing/2014/main" val="3165336174"/>
                  </a:ext>
                </a:extLst>
              </a:tr>
              <a:tr h="259405">
                <a:tc>
                  <a:txBody>
                    <a:bodyPr/>
                    <a:lstStyle/>
                    <a:p>
                      <a:endParaRPr lang="en-US" sz="1200"/>
                    </a:p>
                  </a:txBody>
                  <a:tcPr marL="68580" marR="68580" marT="34290" marB="34290"/>
                </a:tc>
                <a:tc>
                  <a:txBody>
                    <a:bodyPr/>
                    <a:lstStyle/>
                    <a:p>
                      <a:pPr algn="ctr"/>
                      <a:r>
                        <a:rPr lang="en-US" sz="1200" dirty="0"/>
                        <a:t>N</a:t>
                      </a:r>
                    </a:p>
                  </a:txBody>
                  <a:tcPr marL="68580" marR="68580" marT="34290" marB="34290"/>
                </a:tc>
                <a:tc>
                  <a:txBody>
                    <a:bodyPr/>
                    <a:lstStyle/>
                    <a:p>
                      <a:pPr algn="ctr"/>
                      <a:r>
                        <a:rPr lang="en-US" sz="1200" dirty="0"/>
                        <a:t>%</a:t>
                      </a:r>
                    </a:p>
                  </a:txBody>
                  <a:tcPr marL="68580" marR="68580" marT="34290" marB="34290"/>
                </a:tc>
                <a:tc>
                  <a:txBody>
                    <a:bodyPr/>
                    <a:lstStyle/>
                    <a:p>
                      <a:pPr algn="ctr"/>
                      <a:r>
                        <a:rPr lang="en-US" sz="1200" dirty="0"/>
                        <a:t>N</a:t>
                      </a:r>
                    </a:p>
                  </a:txBody>
                  <a:tcPr marL="68580" marR="68580" marT="34290" marB="34290"/>
                </a:tc>
                <a:tc>
                  <a:txBody>
                    <a:bodyPr/>
                    <a:lstStyle/>
                    <a:p>
                      <a:pPr algn="ctr"/>
                      <a:r>
                        <a:rPr lang="en-US" sz="1200" dirty="0"/>
                        <a:t>%</a:t>
                      </a:r>
                    </a:p>
                  </a:txBody>
                  <a:tcPr marL="68580" marR="68580" marT="34290" marB="34290"/>
                </a:tc>
                <a:tc>
                  <a:txBody>
                    <a:bodyPr/>
                    <a:lstStyle/>
                    <a:p>
                      <a:pPr algn="ctr"/>
                      <a:r>
                        <a:rPr lang="en-US" sz="1200" dirty="0"/>
                        <a:t>p-value</a:t>
                      </a:r>
                    </a:p>
                  </a:txBody>
                  <a:tcPr marL="68580" marR="68580" marT="34290" marB="34290"/>
                </a:tc>
                <a:extLst>
                  <a:ext uri="{0D108BD9-81ED-4DB2-BD59-A6C34878D82A}">
                    <a16:rowId xmlns:a16="http://schemas.microsoft.com/office/drawing/2014/main" val="374663838"/>
                  </a:ext>
                </a:extLst>
              </a:tr>
              <a:tr h="274320">
                <a:tc>
                  <a:txBody>
                    <a:bodyPr/>
                    <a:lstStyle/>
                    <a:p>
                      <a:r>
                        <a:rPr lang="en-US" sz="1200" dirty="0"/>
                        <a:t>Prevents cancer</a:t>
                      </a:r>
                    </a:p>
                  </a:txBody>
                  <a:tcPr marL="68580" marR="68580" marT="34290" marB="34290">
                    <a:solidFill>
                      <a:schemeClr val="bg1"/>
                    </a:solidFill>
                  </a:tcPr>
                </a:tc>
                <a:tc>
                  <a:txBody>
                    <a:bodyPr/>
                    <a:lstStyle/>
                    <a:p>
                      <a:pPr algn="ctr"/>
                      <a:r>
                        <a:rPr lang="en-US" sz="1400" dirty="0"/>
                        <a:t>21</a:t>
                      </a:r>
                    </a:p>
                  </a:txBody>
                  <a:tcPr marL="68580" marR="68580" marT="34290" marB="34290">
                    <a:solidFill>
                      <a:schemeClr val="bg1"/>
                    </a:solidFill>
                  </a:tcPr>
                </a:tc>
                <a:tc>
                  <a:txBody>
                    <a:bodyPr/>
                    <a:lstStyle/>
                    <a:p>
                      <a:pPr algn="ctr"/>
                      <a:r>
                        <a:rPr lang="en-US" sz="1400" dirty="0"/>
                        <a:t>77.8</a:t>
                      </a:r>
                    </a:p>
                  </a:txBody>
                  <a:tcPr marL="68580" marR="68580" marT="34290" marB="34290">
                    <a:solidFill>
                      <a:schemeClr val="bg1"/>
                    </a:solidFill>
                  </a:tcPr>
                </a:tc>
                <a:tc>
                  <a:txBody>
                    <a:bodyPr/>
                    <a:lstStyle/>
                    <a:p>
                      <a:pPr algn="ctr"/>
                      <a:r>
                        <a:rPr lang="en-US" sz="1400" dirty="0"/>
                        <a:t>24</a:t>
                      </a:r>
                    </a:p>
                  </a:txBody>
                  <a:tcPr marL="68580" marR="68580" marT="34290" marB="34290">
                    <a:solidFill>
                      <a:schemeClr val="bg1"/>
                    </a:solidFill>
                  </a:tcPr>
                </a:tc>
                <a:tc>
                  <a:txBody>
                    <a:bodyPr/>
                    <a:lstStyle/>
                    <a:p>
                      <a:pPr algn="ctr"/>
                      <a:r>
                        <a:rPr lang="en-US" sz="1400" dirty="0"/>
                        <a:t>30.4</a:t>
                      </a:r>
                    </a:p>
                  </a:txBody>
                  <a:tcPr marL="68580" marR="68580" marT="34290" marB="34290">
                    <a:solidFill>
                      <a:schemeClr val="bg1"/>
                    </a:solidFill>
                  </a:tcPr>
                </a:tc>
                <a:tc>
                  <a:txBody>
                    <a:bodyPr/>
                    <a:lstStyle/>
                    <a:p>
                      <a:pPr algn="ctr"/>
                      <a:r>
                        <a:rPr lang="en-US" sz="1200" dirty="0"/>
                        <a:t>&lt;0.01</a:t>
                      </a:r>
                    </a:p>
                  </a:txBody>
                  <a:tcPr marL="68580" marR="68580" marT="34290" marB="34290">
                    <a:solidFill>
                      <a:schemeClr val="bg1"/>
                    </a:solidFill>
                  </a:tcPr>
                </a:tc>
                <a:extLst>
                  <a:ext uri="{0D108BD9-81ED-4DB2-BD59-A6C34878D82A}">
                    <a16:rowId xmlns:a16="http://schemas.microsoft.com/office/drawing/2014/main" val="1411960319"/>
                  </a:ext>
                </a:extLst>
              </a:tr>
              <a:tr h="274320">
                <a:tc>
                  <a:txBody>
                    <a:bodyPr/>
                    <a:lstStyle/>
                    <a:p>
                      <a:r>
                        <a:rPr lang="en-US" sz="1200" dirty="0"/>
                        <a:t>Anti-Cancer</a:t>
                      </a:r>
                    </a:p>
                  </a:txBody>
                  <a:tcPr marL="68580" marR="68580" marT="34290" marB="34290">
                    <a:solidFill>
                      <a:schemeClr val="bg1"/>
                    </a:solidFill>
                  </a:tcPr>
                </a:tc>
                <a:tc>
                  <a:txBody>
                    <a:bodyPr/>
                    <a:lstStyle/>
                    <a:p>
                      <a:pPr algn="ctr"/>
                      <a:r>
                        <a:rPr lang="en-US" sz="1400" dirty="0"/>
                        <a:t>16</a:t>
                      </a:r>
                    </a:p>
                  </a:txBody>
                  <a:tcPr marL="68580" marR="68580" marT="34290" marB="34290">
                    <a:solidFill>
                      <a:schemeClr val="bg1"/>
                    </a:solidFill>
                  </a:tcPr>
                </a:tc>
                <a:tc>
                  <a:txBody>
                    <a:bodyPr/>
                    <a:lstStyle/>
                    <a:p>
                      <a:pPr algn="ctr"/>
                      <a:r>
                        <a:rPr lang="en-US" sz="1400" dirty="0"/>
                        <a:t>59.3</a:t>
                      </a:r>
                    </a:p>
                  </a:txBody>
                  <a:tcPr marL="68580" marR="68580" marT="34290" marB="34290">
                    <a:solidFill>
                      <a:schemeClr val="bg1"/>
                    </a:solidFill>
                  </a:tcPr>
                </a:tc>
                <a:tc>
                  <a:txBody>
                    <a:bodyPr/>
                    <a:lstStyle/>
                    <a:p>
                      <a:pPr algn="ctr"/>
                      <a:r>
                        <a:rPr lang="en-US" sz="1400" dirty="0"/>
                        <a:t>26</a:t>
                      </a:r>
                    </a:p>
                  </a:txBody>
                  <a:tcPr marL="68580" marR="68580" marT="34290" marB="34290">
                    <a:solidFill>
                      <a:schemeClr val="bg1"/>
                    </a:solidFill>
                  </a:tcPr>
                </a:tc>
                <a:tc>
                  <a:txBody>
                    <a:bodyPr/>
                    <a:lstStyle/>
                    <a:p>
                      <a:pPr algn="ctr"/>
                      <a:r>
                        <a:rPr lang="en-US" sz="1400" dirty="0"/>
                        <a:t>32.9</a:t>
                      </a:r>
                    </a:p>
                  </a:txBody>
                  <a:tcPr marL="68580" marR="68580" marT="34290" marB="34290">
                    <a:solidFill>
                      <a:schemeClr val="bg1"/>
                    </a:solidFill>
                  </a:tcPr>
                </a:tc>
                <a:tc>
                  <a:txBody>
                    <a:bodyPr/>
                    <a:lstStyle/>
                    <a:p>
                      <a:pPr algn="ctr"/>
                      <a:r>
                        <a:rPr lang="en-US" sz="1400" dirty="0"/>
                        <a:t>0.02</a:t>
                      </a:r>
                    </a:p>
                  </a:txBody>
                  <a:tcPr marL="68580" marR="68580" marT="34290" marB="34290">
                    <a:solidFill>
                      <a:schemeClr val="bg1"/>
                    </a:solidFill>
                  </a:tcPr>
                </a:tc>
                <a:extLst>
                  <a:ext uri="{0D108BD9-81ED-4DB2-BD59-A6C34878D82A}">
                    <a16:rowId xmlns:a16="http://schemas.microsoft.com/office/drawing/2014/main" val="4187286882"/>
                  </a:ext>
                </a:extLst>
              </a:tr>
              <a:tr h="259405">
                <a:tc>
                  <a:txBody>
                    <a:bodyPr/>
                    <a:lstStyle/>
                    <a:p>
                      <a:r>
                        <a:rPr lang="en-US" sz="1200" dirty="0"/>
                        <a:t>Treats cancer</a:t>
                      </a:r>
                    </a:p>
                  </a:txBody>
                  <a:tcPr marL="68580" marR="68580" marT="34290" marB="34290">
                    <a:solidFill>
                      <a:schemeClr val="bg1"/>
                    </a:solidFill>
                  </a:tcPr>
                </a:tc>
                <a:tc>
                  <a:txBody>
                    <a:bodyPr/>
                    <a:lstStyle/>
                    <a:p>
                      <a:pPr algn="ctr"/>
                      <a:r>
                        <a:rPr lang="en-US" sz="1200" dirty="0"/>
                        <a:t>14</a:t>
                      </a:r>
                    </a:p>
                  </a:txBody>
                  <a:tcPr marL="68580" marR="68580" marT="34290" marB="34290">
                    <a:solidFill>
                      <a:schemeClr val="bg1"/>
                    </a:solidFill>
                  </a:tcPr>
                </a:tc>
                <a:tc>
                  <a:txBody>
                    <a:bodyPr/>
                    <a:lstStyle/>
                    <a:p>
                      <a:pPr algn="ctr"/>
                      <a:r>
                        <a:rPr lang="en-US" sz="1200" dirty="0"/>
                        <a:t>51.8</a:t>
                      </a:r>
                    </a:p>
                  </a:txBody>
                  <a:tcPr marL="68580" marR="68580" marT="34290" marB="34290">
                    <a:solidFill>
                      <a:schemeClr val="bg1"/>
                    </a:solidFill>
                  </a:tcPr>
                </a:tc>
                <a:tc>
                  <a:txBody>
                    <a:bodyPr/>
                    <a:lstStyle/>
                    <a:p>
                      <a:pPr algn="ctr"/>
                      <a:r>
                        <a:rPr lang="en-US" sz="1200" dirty="0"/>
                        <a:t>15</a:t>
                      </a:r>
                    </a:p>
                  </a:txBody>
                  <a:tcPr marL="68580" marR="68580" marT="34290" marB="34290">
                    <a:solidFill>
                      <a:schemeClr val="bg1"/>
                    </a:solidFill>
                  </a:tcPr>
                </a:tc>
                <a:tc>
                  <a:txBody>
                    <a:bodyPr/>
                    <a:lstStyle/>
                    <a:p>
                      <a:pPr algn="ctr"/>
                      <a:r>
                        <a:rPr lang="en-US" sz="1200" dirty="0"/>
                        <a:t>19.0</a:t>
                      </a:r>
                    </a:p>
                  </a:txBody>
                  <a:tcPr marL="68580" marR="68580" marT="34290" marB="34290">
                    <a:solidFill>
                      <a:schemeClr val="bg1"/>
                    </a:solidFill>
                  </a:tcPr>
                </a:tc>
                <a:tc>
                  <a:txBody>
                    <a:bodyPr/>
                    <a:lstStyle/>
                    <a:p>
                      <a:pPr algn="ctr"/>
                      <a:r>
                        <a:rPr lang="en-US" sz="1200" dirty="0"/>
                        <a:t>&lt;0.01</a:t>
                      </a:r>
                    </a:p>
                  </a:txBody>
                  <a:tcPr marL="68580" marR="68580" marT="34290" marB="34290">
                    <a:solidFill>
                      <a:schemeClr val="bg1"/>
                    </a:solidFill>
                  </a:tcPr>
                </a:tc>
                <a:extLst>
                  <a:ext uri="{0D108BD9-81ED-4DB2-BD59-A6C34878D82A}">
                    <a16:rowId xmlns:a16="http://schemas.microsoft.com/office/drawing/2014/main" val="2124991327"/>
                  </a:ext>
                </a:extLst>
              </a:tr>
            </a:tbl>
          </a:graphicData>
        </a:graphic>
      </p:graphicFrame>
    </p:spTree>
    <p:extLst>
      <p:ext uri="{BB962C8B-B14F-4D97-AF65-F5344CB8AC3E}">
        <p14:creationId xmlns:p14="http://schemas.microsoft.com/office/powerpoint/2010/main" val="1284101079"/>
      </p:ext>
    </p:extLst>
  </p:cSld>
  <p:clrMapOvr>
    <a:masterClrMapping/>
  </p:clrMapOvr>
  <mc:AlternateContent xmlns:mc="http://schemas.openxmlformats.org/markup-compatibility/2006" xmlns:p14="http://schemas.microsoft.com/office/powerpoint/2010/main">
    <mc:Choice Requires="p14">
      <p:transition spd="slow" p14:dur="2000" advTm="15482"/>
    </mc:Choice>
    <mc:Fallback xmlns="">
      <p:transition spd="slow" advTm="1548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034" y="1730192"/>
            <a:ext cx="3436673" cy="1683114"/>
          </a:xfrm>
        </p:spPr>
        <p:txBody>
          <a:bodyPr vert="horz" lIns="68580" tIns="34290" rIns="68580" bIns="34290" rtlCol="0" anchor="b">
            <a:normAutofit/>
          </a:bodyPr>
          <a:lstStyle/>
          <a:p>
            <a:pPr algn="ctr">
              <a:lnSpc>
                <a:spcPct val="90000"/>
              </a:lnSpc>
            </a:pPr>
            <a:r>
              <a:rPr lang="en-US" sz="2775" dirty="0"/>
              <a:t>Disclaimers are not universal, less than half of sites have them </a:t>
            </a:r>
          </a:p>
        </p:txBody>
      </p:sp>
      <p:pic>
        <p:nvPicPr>
          <p:cNvPr id="5" name="Picture 4" descr="pastedImagefile-4.png">
            <a:extLst>
              <a:ext uri="{FF2B5EF4-FFF2-40B4-BE49-F238E27FC236}">
                <a16:creationId xmlns:a16="http://schemas.microsoft.com/office/drawing/2014/main" id="{3F0A835F-2DED-6343-9EE2-3C7C319255D1}"/>
              </a:ext>
            </a:extLst>
          </p:cNvPr>
          <p:cNvPicPr>
            <a:picLocks noChangeAspect="1"/>
          </p:cNvPicPr>
          <p:nvPr/>
        </p:nvPicPr>
        <p:blipFill rotWithShape="1">
          <a:blip r:embed="rId2">
            <a:extLst>
              <a:ext uri="{28A0092B-C50C-407E-A947-70E740481C1C}">
                <a14:useLocalDpi xmlns:a14="http://schemas.microsoft.com/office/drawing/2010/main" val="0"/>
              </a:ext>
            </a:extLst>
          </a:blip>
          <a:srcRect r="6949" b="2"/>
          <a:stretch/>
        </p:blipFill>
        <p:spPr>
          <a:xfrm>
            <a:off x="5156205" y="1034154"/>
            <a:ext cx="3352661" cy="3179112"/>
          </a:xfrm>
          <a:prstGeom prst="rect">
            <a:avLst/>
          </a:prstGeom>
        </p:spPr>
      </p:pic>
      <p:sp>
        <p:nvSpPr>
          <p:cNvPr id="4" name="Rectangle 3"/>
          <p:cNvSpPr/>
          <p:nvPr/>
        </p:nvSpPr>
        <p:spPr>
          <a:xfrm>
            <a:off x="4502750" y="2433250"/>
            <a:ext cx="232756" cy="300082"/>
          </a:xfrm>
          <a:prstGeom prst="rect">
            <a:avLst/>
          </a:prstGeom>
        </p:spPr>
        <p:txBody>
          <a:bodyPr wrap="none">
            <a:spAutoFit/>
          </a:bodyPr>
          <a:lstStyle/>
          <a:p>
            <a:pPr>
              <a:spcAft>
                <a:spcPts val="450"/>
              </a:spcAft>
            </a:pPr>
            <a:r>
              <a:rPr lang="en-US" sz="1350" dirty="0"/>
              <a:t> </a:t>
            </a:r>
            <a:endParaRPr lang="en-US" sz="1350"/>
          </a:p>
        </p:txBody>
      </p:sp>
      <p:sp>
        <p:nvSpPr>
          <p:cNvPr id="6" name="Rectangle 5">
            <a:extLst>
              <a:ext uri="{FF2B5EF4-FFF2-40B4-BE49-F238E27FC236}">
                <a16:creationId xmlns:a16="http://schemas.microsoft.com/office/drawing/2014/main" id="{D22C5980-306B-B795-6959-9CC27B08F01D}"/>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923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B6A46CF-67E6-5248-9E70-2F26289AC893}"/>
              </a:ext>
            </a:extLst>
          </p:cNvPr>
          <p:cNvSpPr>
            <a:spLocks noGrp="1"/>
          </p:cNvSpPr>
          <p:nvPr>
            <p:ph type="title"/>
          </p:nvPr>
        </p:nvSpPr>
        <p:spPr>
          <a:xfrm>
            <a:off x="3924300" y="1231314"/>
            <a:ext cx="4605336" cy="992579"/>
          </a:xfrm>
        </p:spPr>
        <p:txBody>
          <a:bodyPr vert="horz" lIns="91440" tIns="45720" rIns="91440" bIns="45720" rtlCol="0" anchor="t">
            <a:normAutofit/>
          </a:bodyPr>
          <a:lstStyle/>
          <a:p>
            <a:pPr>
              <a:spcBef>
                <a:spcPct val="0"/>
              </a:spcBef>
            </a:pPr>
            <a:r>
              <a:rPr lang="en-US" sz="3000" dirty="0">
                <a:solidFill>
                  <a:schemeClr val="bg1"/>
                </a:solidFill>
              </a:rPr>
              <a:t>CIRCLE Study - Advice</a:t>
            </a:r>
          </a:p>
        </p:txBody>
      </p:sp>
      <p:pic>
        <p:nvPicPr>
          <p:cNvPr id="2050" name="Picture 2" descr="No, Refuse, Negative, Disapprove, Stop, Reject, Dislike">
            <a:extLst>
              <a:ext uri="{FF2B5EF4-FFF2-40B4-BE49-F238E27FC236}">
                <a16:creationId xmlns:a16="http://schemas.microsoft.com/office/drawing/2014/main" id="{0A784F90-DBA7-D646-B207-716DEBD6BF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0" r="2" b="2"/>
          <a:stretch/>
        </p:blipFill>
        <p:spPr bwMode="auto">
          <a:xfrm>
            <a:off x="20" y="10"/>
            <a:ext cx="3409931" cy="51434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2057" name="Group 2056">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2963" y="0"/>
            <a:ext cx="663180" cy="5143500"/>
            <a:chOff x="3697284" y="-1"/>
            <a:chExt cx="884241" cy="6858001"/>
          </a:xfrm>
          <a:effectLst>
            <a:outerShdw blurRad="381000" dist="152400" algn="l" rotWithShape="0">
              <a:prstClr val="black">
                <a:alpha val="10000"/>
              </a:prstClr>
            </a:outerShdw>
          </a:effectLst>
        </p:grpSpPr>
        <p:sp>
          <p:nvSpPr>
            <p:cNvPr id="2058" name="Freeform: Shape 2057">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9" name="Freeform: Shape 2058">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2" name="Text Placeholder 11">
            <a:extLst>
              <a:ext uri="{FF2B5EF4-FFF2-40B4-BE49-F238E27FC236}">
                <a16:creationId xmlns:a16="http://schemas.microsoft.com/office/drawing/2014/main" id="{26BECC44-0154-D34D-A297-C403821E04AD}"/>
              </a:ext>
            </a:extLst>
          </p:cNvPr>
          <p:cNvSpPr>
            <a:spLocks noGrp="1"/>
          </p:cNvSpPr>
          <p:nvPr>
            <p:ph type="body" idx="1"/>
          </p:nvPr>
        </p:nvSpPr>
        <p:spPr>
          <a:xfrm>
            <a:off x="3924300" y="2359800"/>
            <a:ext cx="4605337" cy="2011500"/>
          </a:xfrm>
        </p:spPr>
        <p:txBody>
          <a:bodyPr vert="horz" lIns="91440" tIns="45720" rIns="91440" bIns="45720" rtlCol="0">
            <a:normAutofit/>
          </a:bodyPr>
          <a:lstStyle/>
          <a:p>
            <a:pPr indent="-228600">
              <a:spcAft>
                <a:spcPts val="600"/>
              </a:spcAft>
              <a:buFont typeface="Arial" panose="020B0604020202020204" pitchFamily="34" charset="0"/>
              <a:buChar char="•"/>
            </a:pPr>
            <a:r>
              <a:rPr lang="en-US" sz="1500" dirty="0">
                <a:solidFill>
                  <a:schemeClr val="bg1">
                    <a:alpha val="80000"/>
                  </a:schemeClr>
                </a:solidFill>
              </a:rPr>
              <a:t>Adding filters/warnings to sensitive or inaccurate info</a:t>
            </a:r>
          </a:p>
          <a:p>
            <a:pPr indent="-228600">
              <a:spcAft>
                <a:spcPts val="600"/>
              </a:spcAft>
              <a:buFont typeface="Arial" panose="020B0604020202020204" pitchFamily="34" charset="0"/>
              <a:buChar char="•"/>
            </a:pPr>
            <a:r>
              <a:rPr lang="en-US" sz="1500" dirty="0">
                <a:solidFill>
                  <a:schemeClr val="bg1">
                    <a:alpha val="80000"/>
                  </a:schemeClr>
                </a:solidFill>
              </a:rPr>
              <a:t>Option to mute ads/pages related to cancer</a:t>
            </a:r>
          </a:p>
          <a:p>
            <a:pPr indent="-228600">
              <a:spcAft>
                <a:spcPts val="600"/>
              </a:spcAft>
              <a:buFont typeface="Arial" panose="020B0604020202020204" pitchFamily="34" charset="0"/>
              <a:buChar char="•"/>
            </a:pPr>
            <a:r>
              <a:rPr lang="en-US" sz="1500" dirty="0">
                <a:solidFill>
                  <a:schemeClr val="bg1">
                    <a:alpha val="80000"/>
                  </a:schemeClr>
                </a:solidFill>
              </a:rPr>
              <a:t>Virtual education about misinformation</a:t>
            </a:r>
          </a:p>
          <a:p>
            <a:pPr indent="-228600">
              <a:spcAft>
                <a:spcPts val="600"/>
              </a:spcAft>
              <a:buFont typeface="Arial" panose="020B0604020202020204" pitchFamily="34" charset="0"/>
              <a:buChar char="•"/>
            </a:pPr>
            <a:r>
              <a:rPr lang="en-US" sz="1500" dirty="0">
                <a:solidFill>
                  <a:schemeClr val="bg1">
                    <a:alpha val="80000"/>
                  </a:schemeClr>
                </a:solidFill>
              </a:rPr>
              <a:t>Virtual provider recommendations for high quality cancer content</a:t>
            </a:r>
          </a:p>
        </p:txBody>
      </p:sp>
    </p:spTree>
    <p:extLst>
      <p:ext uri="{BB962C8B-B14F-4D97-AF65-F5344CB8AC3E}">
        <p14:creationId xmlns:p14="http://schemas.microsoft.com/office/powerpoint/2010/main" val="1741945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98083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5BE648-CEC8-5D4E-B1F5-B6E0B3E2C429}"/>
              </a:ext>
            </a:extLst>
          </p:cNvPr>
          <p:cNvSpPr>
            <a:spLocks noGrp="1"/>
          </p:cNvSpPr>
          <p:nvPr>
            <p:ph type="title"/>
          </p:nvPr>
        </p:nvSpPr>
        <p:spPr>
          <a:xfrm>
            <a:off x="1028697" y="261648"/>
            <a:ext cx="7533018" cy="658297"/>
          </a:xfrm>
        </p:spPr>
        <p:txBody>
          <a:bodyPr vert="horz" lIns="91440" tIns="45720" rIns="91440" bIns="45720" rtlCol="0" anchor="ctr">
            <a:normAutofit/>
          </a:bodyPr>
          <a:lstStyle/>
          <a:p>
            <a:pPr>
              <a:spcBef>
                <a:spcPct val="0"/>
              </a:spcBef>
            </a:pPr>
            <a:r>
              <a:rPr lang="en-US" sz="3000" kern="1200">
                <a:solidFill>
                  <a:srgbClr val="FFFFFF"/>
                </a:solidFill>
                <a:latin typeface="+mj-lt"/>
                <a:ea typeface="+mj-ea"/>
                <a:cs typeface="+mj-cs"/>
              </a:rPr>
              <a:t>CIRCLE Study - Conclusions</a:t>
            </a:r>
          </a:p>
        </p:txBody>
      </p:sp>
      <p:graphicFrame>
        <p:nvGraphicFramePr>
          <p:cNvPr id="19" name="Text Placeholder 2">
            <a:extLst>
              <a:ext uri="{FF2B5EF4-FFF2-40B4-BE49-F238E27FC236}">
                <a16:creationId xmlns:a16="http://schemas.microsoft.com/office/drawing/2014/main" id="{3BC96ACF-5F7F-5116-EC43-10D92873B830}"/>
              </a:ext>
            </a:extLst>
          </p:cNvPr>
          <p:cNvGraphicFramePr/>
          <p:nvPr>
            <p:extLst>
              <p:ext uri="{D42A27DB-BD31-4B8C-83A1-F6EECF244321}">
                <p14:modId xmlns:p14="http://schemas.microsoft.com/office/powerpoint/2010/main" val="1565923583"/>
              </p:ext>
            </p:extLst>
          </p:nvPr>
        </p:nvGraphicFramePr>
        <p:xfrm>
          <a:off x="483042" y="1584434"/>
          <a:ext cx="8195871" cy="3144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3377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347EB-516B-FD65-8354-60437AEBC950}"/>
              </a:ext>
            </a:extLst>
          </p:cNvPr>
          <p:cNvSpPr>
            <a:spLocks noGrp="1"/>
          </p:cNvSpPr>
          <p:nvPr>
            <p:ph type="title"/>
          </p:nvPr>
        </p:nvSpPr>
        <p:spPr/>
        <p:txBody>
          <a:bodyPr/>
          <a:lstStyle/>
          <a:p>
            <a:r>
              <a:rPr lang="en-US" dirty="0"/>
              <a:t>Origin of misinformation</a:t>
            </a:r>
          </a:p>
        </p:txBody>
      </p:sp>
      <p:sp>
        <p:nvSpPr>
          <p:cNvPr id="3" name="Text Placeholder 2">
            <a:extLst>
              <a:ext uri="{FF2B5EF4-FFF2-40B4-BE49-F238E27FC236}">
                <a16:creationId xmlns:a16="http://schemas.microsoft.com/office/drawing/2014/main" id="{06100182-651D-9F20-5251-A4AD7C071D24}"/>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CAA9570D-5896-4071-A7CE-56C169EB4C58}"/>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168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86EF-8328-24D5-4845-A443101EEEF2}"/>
              </a:ext>
            </a:extLst>
          </p:cNvPr>
          <p:cNvSpPr>
            <a:spLocks noGrp="1"/>
          </p:cNvSpPr>
          <p:nvPr>
            <p:ph type="title"/>
          </p:nvPr>
        </p:nvSpPr>
        <p:spPr/>
        <p:txBody>
          <a:bodyPr/>
          <a:lstStyle/>
          <a:p>
            <a:r>
              <a:rPr lang="en-US" dirty="0"/>
              <a:t>Future steps</a:t>
            </a:r>
          </a:p>
        </p:txBody>
      </p:sp>
      <p:sp>
        <p:nvSpPr>
          <p:cNvPr id="3" name="Text Placeholder 2">
            <a:extLst>
              <a:ext uri="{FF2B5EF4-FFF2-40B4-BE49-F238E27FC236}">
                <a16:creationId xmlns:a16="http://schemas.microsoft.com/office/drawing/2014/main" id="{C0D0254D-CCF6-1E04-2F12-7DA61E72A4F7}"/>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28EAB78D-C0DD-ACCC-A997-597B98C025FC}"/>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877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picture of the brain made up of patterns">
            <a:extLst>
              <a:ext uri="{FF2B5EF4-FFF2-40B4-BE49-F238E27FC236}">
                <a16:creationId xmlns:a16="http://schemas.microsoft.com/office/drawing/2014/main" id="{8B44E720-9DF7-C294-3356-B6B91EDF219D}"/>
              </a:ext>
            </a:extLst>
          </p:cNvPr>
          <p:cNvPicPr>
            <a:picLocks noChangeAspect="1"/>
          </p:cNvPicPr>
          <p:nvPr/>
        </p:nvPicPr>
        <p:blipFill rotWithShape="1">
          <a:blip r:embed="rId2"/>
          <a:srcRect t="2612" r="9798" b="6481"/>
          <a:stretch/>
        </p:blipFill>
        <p:spPr>
          <a:xfrm>
            <a:off x="2642616" y="10"/>
            <a:ext cx="6501384" cy="51434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51435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3E97A5-959C-97C1-E0D4-467E26BB5FB9}"/>
              </a:ext>
            </a:extLst>
          </p:cNvPr>
          <p:cNvSpPr>
            <a:spLocks noGrp="1"/>
          </p:cNvSpPr>
          <p:nvPr>
            <p:ph type="title"/>
          </p:nvPr>
        </p:nvSpPr>
        <p:spPr>
          <a:xfrm>
            <a:off x="358485" y="841772"/>
            <a:ext cx="3017520" cy="2403100"/>
          </a:xfrm>
        </p:spPr>
        <p:txBody>
          <a:bodyPr vert="horz" lIns="91440" tIns="45720" rIns="91440" bIns="45720" rtlCol="0" anchor="b">
            <a:normAutofit/>
          </a:bodyPr>
          <a:lstStyle/>
          <a:p>
            <a:pPr>
              <a:spcBef>
                <a:spcPct val="0"/>
              </a:spcBef>
            </a:pPr>
            <a:r>
              <a:rPr lang="en-US" sz="3600" dirty="0">
                <a:solidFill>
                  <a:schemeClr val="bg1"/>
                </a:solidFill>
              </a:rPr>
              <a:t>Artificial intelligence</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4CC9A90-2514-11B7-0434-C6B4BBD3A05B}"/>
              </a:ext>
            </a:extLst>
          </p:cNvPr>
          <p:cNvSpPr txBox="1"/>
          <p:nvPr/>
        </p:nvSpPr>
        <p:spPr>
          <a:xfrm>
            <a:off x="487680" y="3647440"/>
            <a:ext cx="4095993" cy="646331"/>
          </a:xfrm>
          <a:prstGeom prst="rect">
            <a:avLst/>
          </a:prstGeom>
          <a:noFill/>
        </p:spPr>
        <p:txBody>
          <a:bodyPr wrap="none" rtlCol="0">
            <a:spAutoFit/>
          </a:bodyPr>
          <a:lstStyle/>
          <a:p>
            <a:r>
              <a:rPr lang="en-US" dirty="0">
                <a:solidFill>
                  <a:schemeClr val="bg1"/>
                </a:solidFill>
              </a:rPr>
              <a:t>Hallucinations</a:t>
            </a:r>
          </a:p>
          <a:p>
            <a:r>
              <a:rPr lang="en-US" dirty="0">
                <a:solidFill>
                  <a:schemeClr val="bg1"/>
                </a:solidFill>
              </a:rPr>
              <a:t>Social influence &amp; credibility indicators</a:t>
            </a:r>
          </a:p>
        </p:txBody>
      </p:sp>
    </p:spTree>
    <p:extLst>
      <p:ext uri="{BB962C8B-B14F-4D97-AF65-F5344CB8AC3E}">
        <p14:creationId xmlns:p14="http://schemas.microsoft.com/office/powerpoint/2010/main" val="1646837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A0CB68-4740-5E81-235F-7AA00F27E45F}"/>
              </a:ext>
            </a:extLst>
          </p:cNvPr>
          <p:cNvSpPr>
            <a:spLocks noGrp="1"/>
          </p:cNvSpPr>
          <p:nvPr>
            <p:ph type="title"/>
          </p:nvPr>
        </p:nvSpPr>
        <p:spPr>
          <a:xfrm>
            <a:off x="571350" y="571500"/>
            <a:ext cx="4571997" cy="1281182"/>
          </a:xfrm>
        </p:spPr>
        <p:txBody>
          <a:bodyPr vert="horz" lIns="91440" tIns="45720" rIns="91440" bIns="45720" rtlCol="0" anchor="ctr">
            <a:normAutofit/>
          </a:bodyPr>
          <a:lstStyle/>
          <a:p>
            <a:pPr>
              <a:spcBef>
                <a:spcPct val="0"/>
              </a:spcBef>
            </a:pPr>
            <a:r>
              <a:rPr lang="en-US" sz="3000" dirty="0"/>
              <a:t>What role does AI play?</a:t>
            </a:r>
          </a:p>
        </p:txBody>
      </p:sp>
      <p:sp>
        <p:nvSpPr>
          <p:cNvPr id="3" name="Text Placeholder 2">
            <a:extLst>
              <a:ext uri="{FF2B5EF4-FFF2-40B4-BE49-F238E27FC236}">
                <a16:creationId xmlns:a16="http://schemas.microsoft.com/office/drawing/2014/main" id="{E61A09A7-81F9-3FAE-816C-38E41B27B4F0}"/>
              </a:ext>
            </a:extLst>
          </p:cNvPr>
          <p:cNvSpPr>
            <a:spLocks noGrp="1"/>
          </p:cNvSpPr>
          <p:nvPr>
            <p:ph type="body" idx="1"/>
          </p:nvPr>
        </p:nvSpPr>
        <p:spPr>
          <a:xfrm>
            <a:off x="571350" y="1852683"/>
            <a:ext cx="4229250" cy="2827376"/>
          </a:xfrm>
        </p:spPr>
        <p:txBody>
          <a:bodyPr vert="horz" lIns="91440" tIns="45720" rIns="91440" bIns="45720" rtlCol="0" anchor="ctr">
            <a:normAutofit/>
          </a:bodyPr>
          <a:lstStyle/>
          <a:p>
            <a:pPr indent="-228600">
              <a:spcAft>
                <a:spcPts val="600"/>
              </a:spcAft>
              <a:buFont typeface="Arial" panose="020B0604020202020204" pitchFamily="34" charset="0"/>
              <a:buChar char="•"/>
            </a:pPr>
            <a:r>
              <a:rPr lang="en-US" sz="1800" dirty="0"/>
              <a:t>Sophisticated and scalable dissemination</a:t>
            </a:r>
          </a:p>
          <a:p>
            <a:pPr indent="-228600">
              <a:spcAft>
                <a:spcPts val="600"/>
              </a:spcAft>
              <a:buFont typeface="Arial" panose="020B0604020202020204" pitchFamily="34" charset="0"/>
              <a:buChar char="•"/>
            </a:pPr>
            <a:r>
              <a:rPr lang="en-US" sz="1800" dirty="0"/>
              <a:t>Automated content generation</a:t>
            </a:r>
          </a:p>
          <a:p>
            <a:pPr indent="-228600">
              <a:spcAft>
                <a:spcPts val="600"/>
              </a:spcAft>
              <a:buFont typeface="Arial" panose="020B0604020202020204" pitchFamily="34" charset="0"/>
              <a:buChar char="•"/>
            </a:pPr>
            <a:r>
              <a:rPr lang="en-US" sz="1800" dirty="0"/>
              <a:t>Amplification, personalized targeting</a:t>
            </a:r>
          </a:p>
          <a:p>
            <a:pPr indent="-228600">
              <a:spcAft>
                <a:spcPts val="600"/>
              </a:spcAft>
              <a:buFont typeface="Arial" panose="020B0604020202020204" pitchFamily="34" charset="0"/>
              <a:buChar char="•"/>
            </a:pPr>
            <a:r>
              <a:rPr lang="en-US" sz="1800" dirty="0"/>
              <a:t>Manipulation of media</a:t>
            </a:r>
          </a:p>
          <a:p>
            <a:pPr indent="-228600">
              <a:spcAft>
                <a:spcPts val="600"/>
              </a:spcAft>
              <a:buFont typeface="Arial" panose="020B0604020202020204" pitchFamily="34" charset="0"/>
              <a:buChar char="•"/>
            </a:pPr>
            <a:r>
              <a:rPr lang="en-US" sz="1800" dirty="0"/>
              <a:t>Bot networks</a:t>
            </a:r>
          </a:p>
          <a:p>
            <a:pPr indent="-228600">
              <a:spcAft>
                <a:spcPts val="600"/>
              </a:spcAft>
              <a:buFont typeface="Arial" panose="020B0604020202020204" pitchFamily="34" charset="0"/>
              <a:buChar char="•"/>
            </a:pPr>
            <a:r>
              <a:rPr lang="en-US" sz="1800" dirty="0"/>
              <a:t>Echo chambers</a:t>
            </a:r>
          </a:p>
          <a:p>
            <a:pPr indent="-228600">
              <a:spcAft>
                <a:spcPts val="600"/>
              </a:spcAft>
              <a:buFont typeface="Arial" panose="020B0604020202020204" pitchFamily="34" charset="0"/>
              <a:buChar char="•"/>
            </a:pPr>
            <a:r>
              <a:rPr lang="en-US" sz="1800" dirty="0"/>
              <a:t>Impersonation and identity theft</a:t>
            </a:r>
          </a:p>
        </p:txBody>
      </p:sp>
      <p:pic>
        <p:nvPicPr>
          <p:cNvPr id="5" name="Picture 4" descr="Network Technology Background">
            <a:extLst>
              <a:ext uri="{FF2B5EF4-FFF2-40B4-BE49-F238E27FC236}">
                <a16:creationId xmlns:a16="http://schemas.microsoft.com/office/drawing/2014/main" id="{ED3EC7C3-0098-5546-C30D-8338DCFEBD22}"/>
              </a:ext>
            </a:extLst>
          </p:cNvPr>
          <p:cNvPicPr>
            <a:picLocks noChangeAspect="1"/>
          </p:cNvPicPr>
          <p:nvPr/>
        </p:nvPicPr>
        <p:blipFill rotWithShape="1">
          <a:blip r:embed="rId3"/>
          <a:srcRect l="44542" r="10222" b="-1"/>
          <a:stretch/>
        </p:blipFill>
        <p:spPr>
          <a:xfrm>
            <a:off x="5143347" y="-8164"/>
            <a:ext cx="4000653" cy="5151664"/>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521845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395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website&#10;&#10;Description automatically generated">
            <a:extLst>
              <a:ext uri="{FF2B5EF4-FFF2-40B4-BE49-F238E27FC236}">
                <a16:creationId xmlns:a16="http://schemas.microsoft.com/office/drawing/2014/main" id="{D32DCE92-FE69-21A2-12C6-FB223FD1D71A}"/>
              </a:ext>
            </a:extLst>
          </p:cNvPr>
          <p:cNvPicPr>
            <a:picLocks noChangeAspect="1"/>
          </p:cNvPicPr>
          <p:nvPr/>
        </p:nvPicPr>
        <p:blipFill>
          <a:blip r:embed="rId2"/>
          <a:stretch>
            <a:fillRect/>
          </a:stretch>
        </p:blipFill>
        <p:spPr>
          <a:xfrm>
            <a:off x="721032" y="482600"/>
            <a:ext cx="7701934" cy="4178299"/>
          </a:xfrm>
          <a:prstGeom prst="rect">
            <a:avLst/>
          </a:prstGeom>
        </p:spPr>
      </p:pic>
    </p:spTree>
    <p:extLst>
      <p:ext uri="{BB962C8B-B14F-4D97-AF65-F5344CB8AC3E}">
        <p14:creationId xmlns:p14="http://schemas.microsoft.com/office/powerpoint/2010/main" val="437710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98083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873CE9-4DA2-7A4E-AE49-801936A1D1C5}"/>
              </a:ext>
            </a:extLst>
          </p:cNvPr>
          <p:cNvSpPr>
            <a:spLocks noGrp="1"/>
          </p:cNvSpPr>
          <p:nvPr>
            <p:ph type="title"/>
          </p:nvPr>
        </p:nvSpPr>
        <p:spPr>
          <a:xfrm>
            <a:off x="1028697" y="261648"/>
            <a:ext cx="7533018" cy="658297"/>
          </a:xfrm>
        </p:spPr>
        <p:txBody>
          <a:bodyPr vert="horz" lIns="91440" tIns="45720" rIns="91440" bIns="45720" rtlCol="0" anchor="ctr">
            <a:normAutofit/>
          </a:bodyPr>
          <a:lstStyle/>
          <a:p>
            <a:pPr>
              <a:spcBef>
                <a:spcPct val="0"/>
              </a:spcBef>
            </a:pPr>
            <a:r>
              <a:rPr lang="en-US" sz="3000" kern="1200">
                <a:solidFill>
                  <a:srgbClr val="FFFFFF"/>
                </a:solidFill>
                <a:latin typeface="+mj-lt"/>
                <a:ea typeface="+mj-ea"/>
                <a:cs typeface="+mj-cs"/>
              </a:rPr>
              <a:t>What can I do?</a:t>
            </a:r>
          </a:p>
        </p:txBody>
      </p:sp>
      <p:sp>
        <p:nvSpPr>
          <p:cNvPr id="5" name="TextBox 4">
            <a:extLst>
              <a:ext uri="{FF2B5EF4-FFF2-40B4-BE49-F238E27FC236}">
                <a16:creationId xmlns:a16="http://schemas.microsoft.com/office/drawing/2014/main" id="{EA154ECE-C458-E04C-9045-E1B3621CD4FD}"/>
              </a:ext>
            </a:extLst>
          </p:cNvPr>
          <p:cNvSpPr txBox="1"/>
          <p:nvPr/>
        </p:nvSpPr>
        <p:spPr>
          <a:xfrm>
            <a:off x="6088355" y="4882062"/>
            <a:ext cx="3055645" cy="261610"/>
          </a:xfrm>
          <a:prstGeom prst="rect">
            <a:avLst/>
          </a:prstGeom>
          <a:noFill/>
        </p:spPr>
        <p:txBody>
          <a:bodyPr wrap="none" rtlCol="0">
            <a:spAutoFit/>
          </a:bodyPr>
          <a:lstStyle/>
          <a:p>
            <a:pPr>
              <a:spcAft>
                <a:spcPts val="600"/>
              </a:spcAft>
            </a:pPr>
            <a:r>
              <a:rPr lang="en-US" sz="1100" dirty="0">
                <a:solidFill>
                  <a:srgbClr val="285087"/>
                </a:solidFill>
              </a:rPr>
              <a:t>Warner &amp; Johnson, 2023; Utz &amp; Warner, 2022</a:t>
            </a:r>
          </a:p>
        </p:txBody>
      </p:sp>
      <p:graphicFrame>
        <p:nvGraphicFramePr>
          <p:cNvPr id="19" name="Text Placeholder 2">
            <a:extLst>
              <a:ext uri="{FF2B5EF4-FFF2-40B4-BE49-F238E27FC236}">
                <a16:creationId xmlns:a16="http://schemas.microsoft.com/office/drawing/2014/main" id="{5A8A0C8F-40B3-8163-8800-2CFE406522B1}"/>
              </a:ext>
            </a:extLst>
          </p:cNvPr>
          <p:cNvGraphicFramePr/>
          <p:nvPr>
            <p:extLst>
              <p:ext uri="{D42A27DB-BD31-4B8C-83A1-F6EECF244321}">
                <p14:modId xmlns:p14="http://schemas.microsoft.com/office/powerpoint/2010/main" val="3150851481"/>
              </p:ext>
            </p:extLst>
          </p:nvPr>
        </p:nvGraphicFramePr>
        <p:xfrm>
          <a:off x="483042" y="1584434"/>
          <a:ext cx="8195871" cy="3144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2447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E84B35-5DB2-12DE-907E-C96C61A657D3}"/>
              </a:ext>
            </a:extLst>
          </p:cNvPr>
          <p:cNvSpPr>
            <a:spLocks noGrp="1"/>
          </p:cNvSpPr>
          <p:nvPr>
            <p:ph type="title"/>
          </p:nvPr>
        </p:nvSpPr>
        <p:spPr>
          <a:xfrm>
            <a:off x="571350" y="571500"/>
            <a:ext cx="4000647" cy="1281182"/>
          </a:xfrm>
        </p:spPr>
        <p:txBody>
          <a:bodyPr vert="horz" lIns="91440" tIns="45720" rIns="91440" bIns="45720" rtlCol="0" anchor="ctr">
            <a:normAutofit/>
          </a:bodyPr>
          <a:lstStyle/>
          <a:p>
            <a:pPr>
              <a:spcBef>
                <a:spcPct val="0"/>
              </a:spcBef>
            </a:pPr>
            <a:r>
              <a:rPr lang="en-US" sz="3000"/>
              <a:t>Implications for research compliance</a:t>
            </a:r>
          </a:p>
        </p:txBody>
      </p:sp>
      <p:sp>
        <p:nvSpPr>
          <p:cNvPr id="3" name="Text Placeholder 2">
            <a:extLst>
              <a:ext uri="{FF2B5EF4-FFF2-40B4-BE49-F238E27FC236}">
                <a16:creationId xmlns:a16="http://schemas.microsoft.com/office/drawing/2014/main" id="{DEE692AB-7CDB-D0BF-CEE2-868B6924114A}"/>
              </a:ext>
            </a:extLst>
          </p:cNvPr>
          <p:cNvSpPr>
            <a:spLocks noGrp="1"/>
          </p:cNvSpPr>
          <p:nvPr>
            <p:ph type="body" idx="1"/>
          </p:nvPr>
        </p:nvSpPr>
        <p:spPr>
          <a:xfrm>
            <a:off x="571350" y="1852683"/>
            <a:ext cx="4000647" cy="2827376"/>
          </a:xfrm>
        </p:spPr>
        <p:txBody>
          <a:bodyPr vert="horz" lIns="91440" tIns="45720" rIns="91440" bIns="45720" rtlCol="0" anchor="ctr">
            <a:normAutofit/>
          </a:bodyPr>
          <a:lstStyle/>
          <a:p>
            <a:pPr indent="-228600">
              <a:spcAft>
                <a:spcPts val="600"/>
              </a:spcAft>
              <a:buFont typeface="Arial" panose="020B0604020202020204" pitchFamily="34" charset="0"/>
              <a:buChar char="•"/>
            </a:pPr>
            <a:r>
              <a:rPr lang="en-US" sz="1500" dirty="0"/>
              <a:t>Unanticipated misinformation/disinformation</a:t>
            </a:r>
          </a:p>
          <a:p>
            <a:pPr indent="-228600">
              <a:spcAft>
                <a:spcPts val="600"/>
              </a:spcAft>
              <a:buFont typeface="Arial" panose="020B0604020202020204" pitchFamily="34" charset="0"/>
              <a:buChar char="•"/>
            </a:pPr>
            <a:r>
              <a:rPr lang="en-US" sz="1500" dirty="0"/>
              <a:t>Inadvertent breaches of confidentiality</a:t>
            </a:r>
          </a:p>
          <a:p>
            <a:pPr indent="-228600">
              <a:spcAft>
                <a:spcPts val="600"/>
              </a:spcAft>
              <a:buFont typeface="Arial" panose="020B0604020202020204" pitchFamily="34" charset="0"/>
              <a:buChar char="•"/>
            </a:pPr>
            <a:r>
              <a:rPr lang="en-US" sz="1500" dirty="0"/>
              <a:t>Financial threats &amp; incentives</a:t>
            </a:r>
          </a:p>
          <a:p>
            <a:pPr indent="-228600">
              <a:spcAft>
                <a:spcPts val="600"/>
              </a:spcAft>
              <a:buFont typeface="Arial" panose="020B0604020202020204" pitchFamily="34" charset="0"/>
              <a:buChar char="•"/>
            </a:pPr>
            <a:r>
              <a:rPr lang="en-US" sz="1500" dirty="0"/>
              <a:t>Address institutional credibility &amp; trustworthiness</a:t>
            </a:r>
          </a:p>
          <a:p>
            <a:pPr indent="-228600">
              <a:spcAft>
                <a:spcPts val="600"/>
              </a:spcAft>
              <a:buFont typeface="Arial" panose="020B0604020202020204" pitchFamily="34" charset="0"/>
              <a:buChar char="•"/>
            </a:pPr>
            <a:r>
              <a:rPr lang="en-US" sz="1500" dirty="0"/>
              <a:t>Revisit the power of stories &amp; social connection</a:t>
            </a:r>
          </a:p>
          <a:p>
            <a:pPr indent="-228600">
              <a:spcAft>
                <a:spcPts val="600"/>
              </a:spcAft>
              <a:buFont typeface="Arial" panose="020B0604020202020204" pitchFamily="34" charset="0"/>
              <a:buChar char="•"/>
            </a:pPr>
            <a:endParaRPr lang="en-US" sz="1500" dirty="0"/>
          </a:p>
        </p:txBody>
      </p:sp>
      <p:pic>
        <p:nvPicPr>
          <p:cNvPr id="5" name="Picture 4" descr="Two people holding each other's hands">
            <a:extLst>
              <a:ext uri="{FF2B5EF4-FFF2-40B4-BE49-F238E27FC236}">
                <a16:creationId xmlns:a16="http://schemas.microsoft.com/office/drawing/2014/main" id="{0D156E69-3A12-CFA1-61E0-C616022B55F1}"/>
              </a:ext>
            </a:extLst>
          </p:cNvPr>
          <p:cNvPicPr>
            <a:picLocks noChangeAspect="1"/>
          </p:cNvPicPr>
          <p:nvPr/>
        </p:nvPicPr>
        <p:blipFill>
          <a:blip r:embed="rId3"/>
          <a:srcRect l="21027" r="27137" b="2"/>
          <a:stretch/>
        </p:blipFill>
        <p:spPr>
          <a:xfrm>
            <a:off x="5143347" y="-8164"/>
            <a:ext cx="4000653" cy="5151664"/>
          </a:xfrm>
          <a:prstGeom prst="rect">
            <a:avLst/>
          </a:prstGeom>
          <a:effectLst>
            <a:outerShdw blurRad="127000" dist="50800" dir="10800000" sx="99000" sy="99000" algn="r" rotWithShape="0">
              <a:prstClr val="black">
                <a:alpha val="40000"/>
              </a:prstClr>
            </a:outerShdw>
          </a:effectLst>
        </p:spPr>
      </p:pic>
      <p:sp>
        <p:nvSpPr>
          <p:cNvPr id="6" name="TextBox 5">
            <a:extLst>
              <a:ext uri="{FF2B5EF4-FFF2-40B4-BE49-F238E27FC236}">
                <a16:creationId xmlns:a16="http://schemas.microsoft.com/office/drawing/2014/main" id="{CB3813E0-B7DF-659D-5999-8253BDAF3BCC}"/>
              </a:ext>
            </a:extLst>
          </p:cNvPr>
          <p:cNvSpPr txBox="1"/>
          <p:nvPr/>
        </p:nvSpPr>
        <p:spPr>
          <a:xfrm>
            <a:off x="3886200" y="4799576"/>
            <a:ext cx="1189749" cy="261610"/>
          </a:xfrm>
          <a:prstGeom prst="rect">
            <a:avLst/>
          </a:prstGeom>
          <a:noFill/>
        </p:spPr>
        <p:txBody>
          <a:bodyPr wrap="none" rtlCol="0">
            <a:spAutoFit/>
          </a:bodyPr>
          <a:lstStyle/>
          <a:p>
            <a:r>
              <a:rPr lang="en-US" sz="1100" dirty="0" err="1"/>
              <a:t>Southwell</a:t>
            </a:r>
            <a:r>
              <a:rPr lang="en-US" sz="1100" dirty="0"/>
              <a:t>, 2020</a:t>
            </a:r>
          </a:p>
        </p:txBody>
      </p:sp>
    </p:spTree>
    <p:extLst>
      <p:ext uri="{BB962C8B-B14F-4D97-AF65-F5344CB8AC3E}">
        <p14:creationId xmlns:p14="http://schemas.microsoft.com/office/powerpoint/2010/main" val="3221069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359BF-9333-4EE3-CC24-2884C973DEF1}"/>
              </a:ext>
            </a:extLst>
          </p:cNvPr>
          <p:cNvSpPr>
            <a:spLocks noGrp="1"/>
          </p:cNvSpPr>
          <p:nvPr>
            <p:ph type="title"/>
          </p:nvPr>
        </p:nvSpPr>
        <p:spPr/>
        <p:txBody>
          <a:bodyPr/>
          <a:lstStyle/>
          <a:p>
            <a:r>
              <a:rPr lang="en-US" dirty="0">
                <a:solidFill>
                  <a:srgbClr val="285087"/>
                </a:solidFill>
              </a:rPr>
              <a:t>Current &amp; Future Regulation</a:t>
            </a:r>
          </a:p>
        </p:txBody>
      </p:sp>
      <p:graphicFrame>
        <p:nvGraphicFramePr>
          <p:cNvPr id="15" name="Text Placeholder 2">
            <a:extLst>
              <a:ext uri="{FF2B5EF4-FFF2-40B4-BE49-F238E27FC236}">
                <a16:creationId xmlns:a16="http://schemas.microsoft.com/office/drawing/2014/main" id="{C215B691-3808-BF0B-906D-2B292EBD84D8}"/>
              </a:ext>
            </a:extLst>
          </p:cNvPr>
          <p:cNvGraphicFramePr/>
          <p:nvPr>
            <p:extLst>
              <p:ext uri="{D42A27DB-BD31-4B8C-83A1-F6EECF244321}">
                <p14:modId xmlns:p14="http://schemas.microsoft.com/office/powerpoint/2010/main" val="3860173627"/>
              </p:ext>
            </p:extLst>
          </p:nvPr>
        </p:nvGraphicFramePr>
        <p:xfrm>
          <a:off x="311700" y="1152475"/>
          <a:ext cx="8520600" cy="34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2BBCEF24-5F28-B1E7-0E9D-7F196301B1DF}"/>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324509C-D5F1-4DEB-0E71-EB72FF09139C}"/>
              </a:ext>
            </a:extLst>
          </p:cNvPr>
          <p:cNvSpPr txBox="1"/>
          <p:nvPr/>
        </p:nvSpPr>
        <p:spPr>
          <a:xfrm>
            <a:off x="7563153" y="4635624"/>
            <a:ext cx="1239442" cy="307777"/>
          </a:xfrm>
          <a:prstGeom prst="rect">
            <a:avLst/>
          </a:prstGeom>
          <a:noFill/>
        </p:spPr>
        <p:txBody>
          <a:bodyPr wrap="none" rtlCol="0">
            <a:spAutoFit/>
          </a:bodyPr>
          <a:lstStyle/>
          <a:p>
            <a:r>
              <a:rPr lang="en-US" sz="1400" dirty="0"/>
              <a:t>Adams, 2023</a:t>
            </a:r>
          </a:p>
        </p:txBody>
      </p:sp>
    </p:spTree>
    <p:extLst>
      <p:ext uri="{BB962C8B-B14F-4D97-AF65-F5344CB8AC3E}">
        <p14:creationId xmlns:p14="http://schemas.microsoft.com/office/powerpoint/2010/main" val="231591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2" name="Rectangle 4111">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F147C9-C78A-4CC8-C225-82DCCB6DF16E}"/>
              </a:ext>
            </a:extLst>
          </p:cNvPr>
          <p:cNvSpPr>
            <a:spLocks noGrp="1"/>
          </p:cNvSpPr>
          <p:nvPr>
            <p:ph type="title"/>
          </p:nvPr>
        </p:nvSpPr>
        <p:spPr>
          <a:xfrm>
            <a:off x="628649" y="3321000"/>
            <a:ext cx="4607719" cy="1050300"/>
          </a:xfrm>
        </p:spPr>
        <p:txBody>
          <a:bodyPr vert="horz" wrap="square" lIns="91440" tIns="45720" rIns="91440" bIns="45720" rtlCol="0" anchor="b">
            <a:normAutofit/>
          </a:bodyPr>
          <a:lstStyle/>
          <a:p>
            <a:pPr>
              <a:spcBef>
                <a:spcPct val="0"/>
              </a:spcBef>
            </a:pPr>
            <a:r>
              <a:rPr lang="en-US" sz="4200" kern="1200" dirty="0">
                <a:solidFill>
                  <a:schemeClr val="bg1"/>
                </a:solidFill>
                <a:latin typeface="+mj-lt"/>
                <a:ea typeface="+mj-ea"/>
                <a:cs typeface="+mj-cs"/>
              </a:rPr>
              <a:t>Take home…</a:t>
            </a:r>
          </a:p>
        </p:txBody>
      </p:sp>
      <p:pic>
        <p:nvPicPr>
          <p:cNvPr id="4098" name="Picture 2" descr="40+ Telling The Truth Stock Illustrations, Royalty-Free Vector Graphics &amp; Clip  Art - iStock | Not telling the truth">
            <a:extLst>
              <a:ext uri="{FF2B5EF4-FFF2-40B4-BE49-F238E27FC236}">
                <a16:creationId xmlns:a16="http://schemas.microsoft.com/office/drawing/2014/main" id="{72F5D2DE-45D9-0445-626A-8EF72BB3B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167" r="-4" b="8642"/>
          <a:stretch/>
        </p:blipFill>
        <p:spPr bwMode="auto">
          <a:xfrm>
            <a:off x="4" y="10"/>
            <a:ext cx="4500562" cy="2933860"/>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Young Africanamerican Woman Using A Smartphone With Many Social Media Heart  Like Icons Woman Getting Likes In Social Network Stock Illustration -  Download Image Now - iStock">
            <a:extLst>
              <a:ext uri="{FF2B5EF4-FFF2-40B4-BE49-F238E27FC236}">
                <a16:creationId xmlns:a16="http://schemas.microsoft.com/office/drawing/2014/main" id="{07995CCE-751A-1046-DDFD-1CAC5A3FA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633" r="-4" b="11906"/>
          <a:stretch/>
        </p:blipFill>
        <p:spPr bwMode="auto">
          <a:xfrm>
            <a:off x="4643433" y="10"/>
            <a:ext cx="4500563" cy="2991010"/>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rgbClr val="FFFFFF"/>
                </a:solidFill>
              </a14:hiddenFill>
            </a:ext>
          </a:extLst>
        </p:spPr>
      </p:pic>
      <p:grpSp>
        <p:nvGrpSpPr>
          <p:cNvPr id="4114" name="Group 4113">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646744"/>
            <a:ext cx="9144000" cy="567876"/>
            <a:chOff x="0" y="2959818"/>
            <a:chExt cx="12192000" cy="757168"/>
          </a:xfrm>
        </p:grpSpPr>
        <p:sp>
          <p:nvSpPr>
            <p:cNvPr id="4115" name="Freeform: Shape 4114">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16" name="Freeform: Shape 4115">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13404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ountain, sky, person, outdoor&#10;&#10;Description automatically generated">
            <a:extLst>
              <a:ext uri="{FF2B5EF4-FFF2-40B4-BE49-F238E27FC236}">
                <a16:creationId xmlns:a16="http://schemas.microsoft.com/office/drawing/2014/main" id="{B3C10D07-1B8D-46DF-CECA-CB1F354BB5C1}"/>
              </a:ext>
            </a:extLst>
          </p:cNvPr>
          <p:cNvPicPr>
            <a:picLocks noChangeAspect="1"/>
          </p:cNvPicPr>
          <p:nvPr/>
        </p:nvPicPr>
        <p:blipFill rotWithShape="1">
          <a:blip r:embed="rId3">
            <a:extLst>
              <a:ext uri="{28A0092B-C50C-407E-A947-70E740481C1C}">
                <a14:useLocalDpi xmlns:a14="http://schemas.microsoft.com/office/drawing/2010/main" val="0"/>
              </a:ext>
            </a:extLst>
          </a:blip>
          <a:srcRect t="4637" b="5063"/>
          <a:stretch/>
        </p:blipFill>
        <p:spPr>
          <a:xfrm>
            <a:off x="-1" y="0"/>
            <a:ext cx="4283120" cy="5156876"/>
          </a:xfrm>
          <a:prstGeom prst="rect">
            <a:avLst/>
          </a:prstGeom>
          <a:noFill/>
        </p:spPr>
      </p:pic>
      <p:sp>
        <p:nvSpPr>
          <p:cNvPr id="3" name="Content Placeholder 2"/>
          <p:cNvSpPr>
            <a:spLocks noGrp="1"/>
          </p:cNvSpPr>
          <p:nvPr>
            <p:ph idx="1"/>
          </p:nvPr>
        </p:nvSpPr>
        <p:spPr>
          <a:xfrm>
            <a:off x="4572000" y="1602384"/>
            <a:ext cx="4159764" cy="2896104"/>
          </a:xfrm>
        </p:spPr>
        <p:txBody>
          <a:bodyPr>
            <a:normAutofit fontScale="92500" lnSpcReduction="20000"/>
          </a:bodyPr>
          <a:lstStyle/>
          <a:p>
            <a:pPr marL="344488" lvl="1" indent="-246063">
              <a:lnSpc>
                <a:spcPct val="110000"/>
              </a:lnSpc>
              <a:buNone/>
            </a:pPr>
            <a:r>
              <a:rPr lang="en-US" sz="1200" dirty="0">
                <a:solidFill>
                  <a:srgbClr val="285087"/>
                </a:solidFill>
              </a:rPr>
              <a:t>Collaborators &amp; Mentors</a:t>
            </a:r>
          </a:p>
          <a:p>
            <a:pPr marL="344488" lvl="2" indent="-246063">
              <a:lnSpc>
                <a:spcPct val="110000"/>
              </a:lnSpc>
            </a:pPr>
            <a:r>
              <a:rPr lang="en-US" sz="1200" dirty="0">
                <a:solidFill>
                  <a:srgbClr val="285087"/>
                </a:solidFill>
              </a:rPr>
              <a:t>Drs. Anne Kirchhoff, Deanna Kepka, Lee Ellington, Kristin </a:t>
            </a:r>
            <a:r>
              <a:rPr lang="en-US" sz="1200" dirty="0" err="1">
                <a:solidFill>
                  <a:srgbClr val="285087"/>
                </a:solidFill>
              </a:rPr>
              <a:t>Cloyes</a:t>
            </a:r>
            <a:r>
              <a:rPr lang="en-US" sz="1200" dirty="0">
                <a:solidFill>
                  <a:srgbClr val="285087"/>
                </a:solidFill>
              </a:rPr>
              <a:t>, Ye Sun, Andrew Wilson Terry Badger, </a:t>
            </a:r>
            <a:r>
              <a:rPr lang="en-US" sz="1200" dirty="0" err="1">
                <a:solidFill>
                  <a:srgbClr val="285087"/>
                </a:solidFill>
              </a:rPr>
              <a:t>Gondy</a:t>
            </a:r>
            <a:r>
              <a:rPr lang="en-US" sz="1200" dirty="0">
                <a:solidFill>
                  <a:srgbClr val="285087"/>
                </a:solidFill>
              </a:rPr>
              <a:t> Leroy, Stephen Rains, Robin Harris, Margaret Raber, Skyler Johnson, Andy King</a:t>
            </a:r>
          </a:p>
          <a:p>
            <a:pPr marL="344488" lvl="1" indent="-246063">
              <a:lnSpc>
                <a:spcPct val="110000"/>
              </a:lnSpc>
              <a:buNone/>
            </a:pPr>
            <a:r>
              <a:rPr lang="en-US" sz="1200" dirty="0">
                <a:solidFill>
                  <a:srgbClr val="285087"/>
                </a:solidFill>
              </a:rPr>
              <a:t>Warner Team &amp; Mentees</a:t>
            </a:r>
          </a:p>
          <a:p>
            <a:pPr marL="344488" lvl="2" indent="-246063">
              <a:lnSpc>
                <a:spcPct val="110000"/>
              </a:lnSpc>
            </a:pPr>
            <a:r>
              <a:rPr lang="en-US" sz="1200" dirty="0">
                <a:solidFill>
                  <a:srgbClr val="285087"/>
                </a:solidFill>
              </a:rPr>
              <a:t>Austin Waters, Jennifer </a:t>
            </a:r>
            <a:r>
              <a:rPr lang="en-US" sz="1200" dirty="0" err="1">
                <a:solidFill>
                  <a:srgbClr val="285087"/>
                </a:solidFill>
              </a:rPr>
              <a:t>Traslavina</a:t>
            </a:r>
            <a:r>
              <a:rPr lang="en-US" sz="1200" dirty="0">
                <a:solidFill>
                  <a:srgbClr val="285087"/>
                </a:solidFill>
              </a:rPr>
              <a:t> Jiminez, Ashley Green, Keely Smith, Sara Bybee, Cindy Turner, Ida Tovar, Caleb Hocutt, Dr. Mary </a:t>
            </a:r>
            <a:r>
              <a:rPr lang="en-US" sz="1200" dirty="0" err="1">
                <a:solidFill>
                  <a:srgbClr val="285087"/>
                </a:solidFill>
              </a:rPr>
              <a:t>Killea</a:t>
            </a:r>
            <a:endParaRPr lang="en-US" sz="1200" dirty="0">
              <a:solidFill>
                <a:srgbClr val="285087"/>
              </a:solidFill>
            </a:endParaRPr>
          </a:p>
          <a:p>
            <a:pPr marL="344488" lvl="1" indent="-246063">
              <a:lnSpc>
                <a:spcPct val="110000"/>
              </a:lnSpc>
              <a:buNone/>
            </a:pPr>
            <a:r>
              <a:rPr lang="en-US" sz="1200" dirty="0">
                <a:solidFill>
                  <a:srgbClr val="285087"/>
                </a:solidFill>
              </a:rPr>
              <a:t>Funding &amp; Support</a:t>
            </a:r>
          </a:p>
          <a:p>
            <a:pPr marL="344488" lvl="2" indent="-246063">
              <a:lnSpc>
                <a:spcPct val="110000"/>
              </a:lnSpc>
            </a:pPr>
            <a:r>
              <a:rPr lang="en-US" sz="1200" dirty="0">
                <a:solidFill>
                  <a:srgbClr val="285087"/>
                </a:solidFill>
              </a:rPr>
              <a:t>NCI F31CA221000, NCI T32CA078447, American Cancer Society, Sursum Fellowship University of Arizona, University of Arizona College of Nursing’s </a:t>
            </a:r>
            <a:r>
              <a:rPr lang="en-US" sz="1200" dirty="0" err="1">
                <a:solidFill>
                  <a:srgbClr val="285087"/>
                </a:solidFill>
              </a:rPr>
              <a:t>Bauwen’s</a:t>
            </a:r>
            <a:r>
              <a:rPr lang="en-US" sz="1200" dirty="0">
                <a:solidFill>
                  <a:srgbClr val="285087"/>
                </a:solidFill>
              </a:rPr>
              <a:t> Research Award, Jonas Foundation for Nursing and Veteran’s Healthcare</a:t>
            </a:r>
          </a:p>
        </p:txBody>
      </p:sp>
      <p:sp>
        <p:nvSpPr>
          <p:cNvPr id="7" name="Text Placeholder 5"/>
          <p:cNvSpPr txBox="1">
            <a:spLocks/>
          </p:cNvSpPr>
          <p:nvPr/>
        </p:nvSpPr>
        <p:spPr>
          <a:xfrm>
            <a:off x="533400" y="3698986"/>
            <a:ext cx="3477226" cy="625364"/>
          </a:xfrm>
          <a:prstGeom prst="rect">
            <a:avLst/>
          </a:prstGeom>
          <a:solidFill>
            <a:srgbClr val="000000">
              <a:alpha val="50000"/>
            </a:srgbClr>
          </a:solidFill>
          <a:ln>
            <a:noFill/>
          </a:ln>
        </p:spPr>
        <p:txBody>
          <a:bodyPr vert="horz" wrap="square" lIns="68580" tIns="34290" rIns="68580" bIns="34290" rtlCol="0" anchor="ctr">
            <a:noAutofit/>
          </a:bodyP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r>
              <a:rPr lang="en-US" sz="975" dirty="0"/>
              <a:t>Contact me: </a:t>
            </a:r>
            <a:r>
              <a:rPr lang="en-US" sz="975" dirty="0" err="1"/>
              <a:t>echo.warner@nurs.Utah.edu</a:t>
            </a:r>
            <a:endParaRPr lang="en-US" sz="975" dirty="0"/>
          </a:p>
          <a:p>
            <a:pPr>
              <a:spcAft>
                <a:spcPts val="450"/>
              </a:spcAft>
            </a:pPr>
            <a:r>
              <a:rPr lang="en-US" sz="975" dirty="0"/>
              <a:t> 801-244-7040| @</a:t>
            </a:r>
            <a:r>
              <a:rPr lang="en-US" sz="975" dirty="0" err="1"/>
              <a:t>WarnerEcho</a:t>
            </a:r>
            <a:endParaRPr lang="en-US" sz="975" dirty="0"/>
          </a:p>
        </p:txBody>
      </p:sp>
      <p:pic>
        <p:nvPicPr>
          <p:cNvPr id="1028" name="Picture 4" descr="Application Portal">
            <a:extLst>
              <a:ext uri="{FF2B5EF4-FFF2-40B4-BE49-F238E27FC236}">
                <a16:creationId xmlns:a16="http://schemas.microsoft.com/office/drawing/2014/main" id="{42D57CF2-ED8F-F646-B92D-6112FAF36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498488"/>
            <a:ext cx="1391262" cy="3969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twitter">
            <a:extLst>
              <a:ext uri="{FF2B5EF4-FFF2-40B4-BE49-F238E27FC236}">
                <a16:creationId xmlns:a16="http://schemas.microsoft.com/office/drawing/2014/main" id="{E320AB25-6094-984C-B1D7-D4B934750CB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52800" y="4019550"/>
            <a:ext cx="176283" cy="176284"/>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49E679F1-53A4-7E4F-A87A-66368FF91232}"/>
              </a:ext>
            </a:extLst>
          </p:cNvPr>
          <p:cNvSpPr txBox="1">
            <a:spLocks/>
          </p:cNvSpPr>
          <p:nvPr/>
        </p:nvSpPr>
        <p:spPr>
          <a:xfrm>
            <a:off x="5074164" y="870514"/>
            <a:ext cx="3657600" cy="66992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0" i="0" kern="1200">
                <a:solidFill>
                  <a:srgbClr val="285087"/>
                </a:solidFill>
                <a:latin typeface="Arial" panose="020B0604020202020204" pitchFamily="34" charset="0"/>
                <a:ea typeface="+mj-ea"/>
                <a:cs typeface="Arial" panose="020B0604020202020204" pitchFamily="34" charset="0"/>
              </a:defRPr>
            </a:lvl1pPr>
          </a:lstStyle>
          <a:p>
            <a:r>
              <a:rPr lang="en-US" b="1" dirty="0"/>
              <a:t>Thank you!</a:t>
            </a:r>
          </a:p>
        </p:txBody>
      </p:sp>
      <p:sp>
        <p:nvSpPr>
          <p:cNvPr id="8" name="Title 1">
            <a:extLst>
              <a:ext uri="{FF2B5EF4-FFF2-40B4-BE49-F238E27FC236}">
                <a16:creationId xmlns:a16="http://schemas.microsoft.com/office/drawing/2014/main" id="{3D055662-9D72-B142-85B0-6DD2E3EE82BF}"/>
              </a:ext>
            </a:extLst>
          </p:cNvPr>
          <p:cNvSpPr txBox="1">
            <a:spLocks/>
          </p:cNvSpPr>
          <p:nvPr/>
        </p:nvSpPr>
        <p:spPr>
          <a:xfrm>
            <a:off x="5133376" y="360105"/>
            <a:ext cx="3657600" cy="66992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0" i="0" kern="1200">
                <a:solidFill>
                  <a:srgbClr val="285087"/>
                </a:solidFill>
                <a:latin typeface="Arial" panose="020B0604020202020204" pitchFamily="34" charset="0"/>
                <a:ea typeface="+mj-ea"/>
                <a:cs typeface="Arial" panose="020B0604020202020204" pitchFamily="34" charset="0"/>
              </a:defRPr>
            </a:lvl1pPr>
          </a:lstStyle>
          <a:p>
            <a:endParaRPr lang="en-US" b="1" dirty="0"/>
          </a:p>
        </p:txBody>
      </p:sp>
      <p:pic>
        <p:nvPicPr>
          <p:cNvPr id="2" name="Picture 4" descr="Logo | University of Arizona Brand Resources">
            <a:extLst>
              <a:ext uri="{FF2B5EF4-FFF2-40B4-BE49-F238E27FC236}">
                <a16:creationId xmlns:a16="http://schemas.microsoft.com/office/drawing/2014/main" id="{F70AD880-732B-E206-47DD-C208E82290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1092" y="131140"/>
            <a:ext cx="601946" cy="5639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Baylor Bears Logo, history, meaning, symbol, PNG">
            <a:extLst>
              <a:ext uri="{FF2B5EF4-FFF2-40B4-BE49-F238E27FC236}">
                <a16:creationId xmlns:a16="http://schemas.microsoft.com/office/drawing/2014/main" id="{00A4B426-679D-E6CA-0ED5-3687C173E1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1426" y="131140"/>
            <a:ext cx="1002538" cy="5639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D494FDC3-EC6C-B778-3537-B5A5B309390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4896" b="27682"/>
          <a:stretch/>
        </p:blipFill>
        <p:spPr bwMode="auto">
          <a:xfrm>
            <a:off x="4977159" y="198392"/>
            <a:ext cx="1767849" cy="465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596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22D79-6CCC-764B-823C-2BE988F14A25}"/>
              </a:ext>
            </a:extLst>
          </p:cNvPr>
          <p:cNvSpPr>
            <a:spLocks noGrp="1"/>
          </p:cNvSpPr>
          <p:nvPr>
            <p:ph type="title"/>
          </p:nvPr>
        </p:nvSpPr>
        <p:spPr/>
        <p:txBody>
          <a:bodyPr>
            <a:normAutofit fontScale="90000"/>
          </a:bodyPr>
          <a:lstStyle/>
          <a:p>
            <a:r>
              <a:rPr lang="en-US" dirty="0"/>
              <a:t>Online misinformation exposure</a:t>
            </a:r>
          </a:p>
        </p:txBody>
      </p:sp>
      <p:pic>
        <p:nvPicPr>
          <p:cNvPr id="6" name="Content Placeholder 5">
            <a:extLst>
              <a:ext uri="{FF2B5EF4-FFF2-40B4-BE49-F238E27FC236}">
                <a16:creationId xmlns:a16="http://schemas.microsoft.com/office/drawing/2014/main" id="{38D2B077-FE51-A646-8620-175F30BFA547}"/>
              </a:ext>
            </a:extLst>
          </p:cNvPr>
          <p:cNvPicPr>
            <a:picLocks noGrp="1" noChangeAspect="1"/>
          </p:cNvPicPr>
          <p:nvPr>
            <p:ph idx="1"/>
          </p:nvPr>
        </p:nvPicPr>
        <p:blipFill>
          <a:blip r:embed="rId3"/>
          <a:stretch>
            <a:fillRect/>
          </a:stretch>
        </p:blipFill>
        <p:spPr>
          <a:xfrm>
            <a:off x="6646164" y="1307136"/>
            <a:ext cx="1695450" cy="1028700"/>
          </a:xfrm>
        </p:spPr>
      </p:pic>
      <p:sp>
        <p:nvSpPr>
          <p:cNvPr id="7" name="TextBox 6">
            <a:extLst>
              <a:ext uri="{FF2B5EF4-FFF2-40B4-BE49-F238E27FC236}">
                <a16:creationId xmlns:a16="http://schemas.microsoft.com/office/drawing/2014/main" id="{72316B94-1A93-C74B-84EF-AFC98F71431F}"/>
              </a:ext>
            </a:extLst>
          </p:cNvPr>
          <p:cNvSpPr txBox="1"/>
          <p:nvPr/>
        </p:nvSpPr>
        <p:spPr>
          <a:xfrm>
            <a:off x="802386" y="1371363"/>
            <a:ext cx="5529416" cy="646331"/>
          </a:xfrm>
          <a:prstGeom prst="rect">
            <a:avLst/>
          </a:prstGeom>
          <a:noFill/>
        </p:spPr>
        <p:txBody>
          <a:bodyPr wrap="square" rtlCol="0">
            <a:spAutoFit/>
          </a:bodyPr>
          <a:lstStyle/>
          <a:p>
            <a:r>
              <a:rPr lang="en-US" dirty="0"/>
              <a:t>Automated tracking of cancer information exposure</a:t>
            </a:r>
          </a:p>
          <a:p>
            <a:r>
              <a:rPr lang="en-US" dirty="0"/>
              <a:t>Codebook applied to classify misinformation</a:t>
            </a:r>
          </a:p>
        </p:txBody>
      </p:sp>
      <p:sp>
        <p:nvSpPr>
          <p:cNvPr id="8" name="TextBox 7">
            <a:extLst>
              <a:ext uri="{FF2B5EF4-FFF2-40B4-BE49-F238E27FC236}">
                <a16:creationId xmlns:a16="http://schemas.microsoft.com/office/drawing/2014/main" id="{386D1924-1DE2-BB4D-84F9-7C34FB4C6449}"/>
              </a:ext>
            </a:extLst>
          </p:cNvPr>
          <p:cNvSpPr txBox="1"/>
          <p:nvPr/>
        </p:nvSpPr>
        <p:spPr>
          <a:xfrm>
            <a:off x="802386" y="2306182"/>
            <a:ext cx="5529416" cy="646331"/>
          </a:xfrm>
          <a:prstGeom prst="rect">
            <a:avLst/>
          </a:prstGeom>
          <a:noFill/>
        </p:spPr>
        <p:txBody>
          <a:bodyPr wrap="square" rtlCol="0">
            <a:spAutoFit/>
          </a:bodyPr>
          <a:lstStyle/>
          <a:p>
            <a:r>
              <a:rPr lang="en-US" dirty="0"/>
              <a:t>Software applications for measurement and classification of misinformation</a:t>
            </a:r>
          </a:p>
        </p:txBody>
      </p:sp>
      <p:sp>
        <p:nvSpPr>
          <p:cNvPr id="9" name="TextBox 8">
            <a:extLst>
              <a:ext uri="{FF2B5EF4-FFF2-40B4-BE49-F238E27FC236}">
                <a16:creationId xmlns:a16="http://schemas.microsoft.com/office/drawing/2014/main" id="{DC3FCE31-417E-BA44-A50E-573577FD32FD}"/>
              </a:ext>
            </a:extLst>
          </p:cNvPr>
          <p:cNvSpPr txBox="1"/>
          <p:nvPr/>
        </p:nvSpPr>
        <p:spPr>
          <a:xfrm>
            <a:off x="820516" y="3298931"/>
            <a:ext cx="5529416" cy="369332"/>
          </a:xfrm>
          <a:prstGeom prst="rect">
            <a:avLst/>
          </a:prstGeom>
          <a:noFill/>
        </p:spPr>
        <p:txBody>
          <a:bodyPr wrap="square" rtlCol="0">
            <a:spAutoFit/>
          </a:bodyPr>
          <a:lstStyle/>
          <a:p>
            <a:r>
              <a:rPr lang="en-US" dirty="0"/>
              <a:t>Refinement of conceptual framework</a:t>
            </a:r>
          </a:p>
        </p:txBody>
      </p:sp>
      <p:sp>
        <p:nvSpPr>
          <p:cNvPr id="10" name="TextBox 9">
            <a:extLst>
              <a:ext uri="{FF2B5EF4-FFF2-40B4-BE49-F238E27FC236}">
                <a16:creationId xmlns:a16="http://schemas.microsoft.com/office/drawing/2014/main" id="{6AF90C14-8263-674D-9E29-23088E48B27D}"/>
              </a:ext>
            </a:extLst>
          </p:cNvPr>
          <p:cNvSpPr txBox="1"/>
          <p:nvPr/>
        </p:nvSpPr>
        <p:spPr>
          <a:xfrm>
            <a:off x="813668" y="4014570"/>
            <a:ext cx="5720689" cy="369332"/>
          </a:xfrm>
          <a:prstGeom prst="rect">
            <a:avLst/>
          </a:prstGeom>
          <a:noFill/>
        </p:spPr>
        <p:txBody>
          <a:bodyPr wrap="square" rtlCol="0">
            <a:spAutoFit/>
          </a:bodyPr>
          <a:lstStyle/>
          <a:p>
            <a:r>
              <a:rPr lang="en-US" dirty="0"/>
              <a:t>Disparities in misinformation’s impact among SGM</a:t>
            </a:r>
          </a:p>
        </p:txBody>
      </p:sp>
      <p:pic>
        <p:nvPicPr>
          <p:cNvPr id="7172" name="Picture 4" descr="GMaP Region 6 (@GMaP_R6) / Twitter">
            <a:extLst>
              <a:ext uri="{FF2B5EF4-FFF2-40B4-BE49-F238E27FC236}">
                <a16:creationId xmlns:a16="http://schemas.microsoft.com/office/drawing/2014/main" id="{D404FB09-0138-CB4B-9F4A-EBCF92293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4286" y="3750651"/>
            <a:ext cx="1883507" cy="117224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ational Cancer Institute - Wikipedia">
            <a:extLst>
              <a:ext uri="{FF2B5EF4-FFF2-40B4-BE49-F238E27FC236}">
                <a16:creationId xmlns:a16="http://schemas.microsoft.com/office/drawing/2014/main" id="{01AABF1D-2488-3046-A287-9BC388ACE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9851" y="2259627"/>
            <a:ext cx="2545499" cy="11263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pplication Portal">
            <a:extLst>
              <a:ext uri="{FF2B5EF4-FFF2-40B4-BE49-F238E27FC236}">
                <a16:creationId xmlns:a16="http://schemas.microsoft.com/office/drawing/2014/main" id="{A732F60B-87A4-8026-DFFF-67209D8735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4301" y="3397893"/>
            <a:ext cx="1391262" cy="396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647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s coronavirus misinformation spreads on social media, Facebook removes  posts - Science &amp; Tech - The Jakarta Post">
            <a:extLst>
              <a:ext uri="{FF2B5EF4-FFF2-40B4-BE49-F238E27FC236}">
                <a16:creationId xmlns:a16="http://schemas.microsoft.com/office/drawing/2014/main" id="{BC875FD9-F474-F11C-8CD0-3CFCAC1EDA7C}"/>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730"/>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0952874F-D6EF-149A-AFE0-3066A6950782}"/>
              </a:ext>
            </a:extLst>
          </p:cNvPr>
          <p:cNvSpPr txBox="1">
            <a:spLocks/>
          </p:cNvSpPr>
          <p:nvPr/>
        </p:nvSpPr>
        <p:spPr>
          <a:xfrm>
            <a:off x="628650" y="514350"/>
            <a:ext cx="7886700" cy="411837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b="0" i="0" kern="1200">
                <a:solidFill>
                  <a:srgbClr val="2928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rgbClr val="2928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rgbClr val="2928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rgbClr val="2928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rgbClr val="2928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dirty="0">
              <a:solidFill>
                <a:srgbClr val="FFFFFF"/>
              </a:solidFill>
              <a:latin typeface="+mn-lt"/>
              <a:cs typeface="+mn-cs"/>
            </a:endParaRPr>
          </a:p>
          <a:p>
            <a:pPr marL="0" indent="0" algn="ctr">
              <a:buNone/>
            </a:pPr>
            <a:endParaRPr lang="en-US" dirty="0">
              <a:solidFill>
                <a:srgbClr val="FFFFFF"/>
              </a:solidFill>
              <a:latin typeface="+mn-lt"/>
              <a:cs typeface="+mn-cs"/>
            </a:endParaRPr>
          </a:p>
          <a:p>
            <a:pPr marL="0" indent="0" algn="ctr">
              <a:buNone/>
            </a:pPr>
            <a:r>
              <a:rPr lang="en-US" dirty="0">
                <a:solidFill>
                  <a:srgbClr val="FFFFFF"/>
                </a:solidFill>
                <a:latin typeface="+mn-lt"/>
                <a:cs typeface="+mn-cs"/>
              </a:rPr>
              <a:t>“The use of propaganda is ancient, but never before has there been the technology to so effectively disseminate it”. </a:t>
            </a:r>
          </a:p>
          <a:p>
            <a:pPr marL="0">
              <a:buFont typeface="Arial" panose="020B0604020202020204" pitchFamily="34" charset="0"/>
              <a:buChar char="•"/>
            </a:pPr>
            <a:endParaRPr lang="en-US" dirty="0">
              <a:solidFill>
                <a:srgbClr val="FFFFFF"/>
              </a:solidFill>
              <a:latin typeface="+mn-lt"/>
              <a:cs typeface="+mn-cs"/>
            </a:endParaRPr>
          </a:p>
          <a:p>
            <a:pPr marL="0" indent="0">
              <a:buNone/>
            </a:pPr>
            <a:endParaRPr lang="en-US" dirty="0">
              <a:solidFill>
                <a:srgbClr val="FFFFFF"/>
              </a:solidFill>
              <a:latin typeface="+mn-lt"/>
              <a:cs typeface="+mn-cs"/>
            </a:endParaRPr>
          </a:p>
          <a:p>
            <a:pPr marL="0">
              <a:buFont typeface="Arial" panose="020B0604020202020204" pitchFamily="34" charset="0"/>
              <a:buChar char="•"/>
            </a:pPr>
            <a:endParaRPr lang="en-US" dirty="0">
              <a:solidFill>
                <a:srgbClr val="FFFFFF"/>
              </a:solidFill>
              <a:latin typeface="+mn-lt"/>
              <a:cs typeface="+mn-cs"/>
            </a:endParaRPr>
          </a:p>
          <a:p>
            <a:pPr marL="0" indent="0" algn="ctr">
              <a:buNone/>
            </a:pPr>
            <a:r>
              <a:rPr lang="en-US" dirty="0">
                <a:solidFill>
                  <a:srgbClr val="FFFFFF"/>
                </a:solidFill>
                <a:latin typeface="+mn-lt"/>
                <a:cs typeface="+mn-cs"/>
              </a:rPr>
              <a:t>Natalie </a:t>
            </a:r>
            <a:r>
              <a:rPr lang="en-US" dirty="0" err="1">
                <a:solidFill>
                  <a:srgbClr val="FFFFFF"/>
                </a:solidFill>
                <a:latin typeface="+mn-lt"/>
                <a:cs typeface="+mn-cs"/>
              </a:rPr>
              <a:t>Nougayrède</a:t>
            </a:r>
            <a:r>
              <a:rPr lang="en-US" dirty="0">
                <a:solidFill>
                  <a:srgbClr val="FFFFFF"/>
                </a:solidFill>
                <a:latin typeface="+mn-lt"/>
                <a:cs typeface="+mn-cs"/>
              </a:rPr>
              <a:t>, </a:t>
            </a:r>
            <a:r>
              <a:rPr lang="en-US" i="1" dirty="0">
                <a:solidFill>
                  <a:srgbClr val="FFFFFF"/>
                </a:solidFill>
                <a:latin typeface="+mn-lt"/>
                <a:cs typeface="+mn-cs"/>
              </a:rPr>
              <a:t>Guardian</a:t>
            </a:r>
            <a:r>
              <a:rPr lang="en-US" dirty="0">
                <a:solidFill>
                  <a:srgbClr val="FFFFFF"/>
                </a:solidFill>
                <a:latin typeface="+mn-lt"/>
                <a:cs typeface="+mn-cs"/>
              </a:rPr>
              <a:t> columnist </a:t>
            </a:r>
          </a:p>
        </p:txBody>
      </p:sp>
    </p:spTree>
    <p:extLst>
      <p:ext uri="{BB962C8B-B14F-4D97-AF65-F5344CB8AC3E}">
        <p14:creationId xmlns:p14="http://schemas.microsoft.com/office/powerpoint/2010/main" val="4284017834"/>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A1D9-E89A-A49B-364B-56FDDE1C5E59}"/>
              </a:ext>
            </a:extLst>
          </p:cNvPr>
          <p:cNvSpPr>
            <a:spLocks noGrp="1"/>
          </p:cNvSpPr>
          <p:nvPr>
            <p:ph type="title"/>
          </p:nvPr>
        </p:nvSpPr>
        <p:spPr/>
        <p:txBody>
          <a:bodyPr/>
          <a:lstStyle/>
          <a:p>
            <a:r>
              <a:rPr lang="en-US"/>
              <a:t>References</a:t>
            </a:r>
            <a:endParaRPr lang="en-US" dirty="0"/>
          </a:p>
        </p:txBody>
      </p:sp>
      <p:sp>
        <p:nvSpPr>
          <p:cNvPr id="3" name="Content Placeholder 2">
            <a:extLst>
              <a:ext uri="{FF2B5EF4-FFF2-40B4-BE49-F238E27FC236}">
                <a16:creationId xmlns:a16="http://schemas.microsoft.com/office/drawing/2014/main" id="{0F361E1C-A8AD-2418-582E-3FBEB1C81D88}"/>
              </a:ext>
            </a:extLst>
          </p:cNvPr>
          <p:cNvSpPr>
            <a:spLocks noGrp="1"/>
          </p:cNvSpPr>
          <p:nvPr>
            <p:ph idx="1"/>
          </p:nvPr>
        </p:nvSpPr>
        <p:spPr/>
        <p:txBody>
          <a:bodyPr>
            <a:normAutofit/>
          </a:bodyPr>
          <a:lstStyle/>
          <a:p>
            <a:r>
              <a:rPr lang="en-US" sz="1800" dirty="0"/>
              <a:t>chrome-extension://</a:t>
            </a:r>
            <a:r>
              <a:rPr lang="en-US" sz="1800" dirty="0" err="1"/>
              <a:t>efaidnbmnnnibpcajpcglclefindmkaj</a:t>
            </a:r>
            <a:r>
              <a:rPr lang="en-US" sz="1800" dirty="0"/>
              <a:t>/https://</a:t>
            </a:r>
            <a:r>
              <a:rPr lang="en-US" sz="1800" dirty="0" err="1"/>
              <a:t>www.icfj.org</a:t>
            </a:r>
            <a:r>
              <a:rPr lang="en-US" sz="1800" dirty="0"/>
              <a:t>/sites/default/files/2018-07/A%20Short%20Guide%20to%20History%20of%20Fake%20News%20and%20Disinformation_ICFJ%20Final.pdf</a:t>
            </a:r>
          </a:p>
          <a:p>
            <a:r>
              <a:rPr lang="en-US" sz="1800" dirty="0">
                <a:hlinkClick r:id="rId2"/>
              </a:rPr>
              <a:t>https://misinforeview.hks.harvard.edu/article/critical-disinformation-studies-history-power-and-politics/</a:t>
            </a:r>
            <a:endParaRPr lang="en-US" sz="1800" dirty="0"/>
          </a:p>
          <a:p>
            <a:r>
              <a:rPr lang="en-US" sz="1800" dirty="0">
                <a:hlinkClick r:id="rId3"/>
              </a:rPr>
              <a:t>https://cits.ucsb.edu/fake-news/brief-history</a:t>
            </a:r>
            <a:r>
              <a:rPr lang="en-US" sz="1800" dirty="0"/>
              <a:t>  </a:t>
            </a:r>
          </a:p>
        </p:txBody>
      </p:sp>
      <p:sp>
        <p:nvSpPr>
          <p:cNvPr id="4" name="Rectangle 3">
            <a:extLst>
              <a:ext uri="{FF2B5EF4-FFF2-40B4-BE49-F238E27FC236}">
                <a16:creationId xmlns:a16="http://schemas.microsoft.com/office/drawing/2014/main" id="{05DEFD7A-0707-BE2B-5595-509917475295}"/>
              </a:ext>
            </a:extLst>
          </p:cNvPr>
          <p:cNvSpPr/>
          <p:nvPr/>
        </p:nvSpPr>
        <p:spPr>
          <a:xfrm>
            <a:off x="6934200" y="4429125"/>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27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FC58A85-5F9E-6B52-AB2A-EC675E40C4B4}"/>
              </a:ext>
            </a:extLst>
          </p:cNvPr>
          <p:cNvGraphicFramePr>
            <a:graphicFrameLocks noGrp="1"/>
          </p:cNvGraphicFramePr>
          <p:nvPr>
            <p:ph idx="1"/>
            <p:extLst>
              <p:ext uri="{D42A27DB-BD31-4B8C-83A1-F6EECF244321}">
                <p14:modId xmlns:p14="http://schemas.microsoft.com/office/powerpoint/2010/main" val="3317527393"/>
              </p:ext>
            </p:extLst>
          </p:nvPr>
        </p:nvGraphicFramePr>
        <p:xfrm>
          <a:off x="-228600" y="0"/>
          <a:ext cx="9372600" cy="514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grey rectangular box with black text&#10;&#10;Description automatically generated">
            <a:extLst>
              <a:ext uri="{FF2B5EF4-FFF2-40B4-BE49-F238E27FC236}">
                <a16:creationId xmlns:a16="http://schemas.microsoft.com/office/drawing/2014/main" id="{11152C28-18D2-D500-F0AE-B7FF6B244FE4}"/>
              </a:ext>
            </a:extLst>
          </p:cNvPr>
          <p:cNvPicPr>
            <a:picLocks noChangeAspect="1"/>
          </p:cNvPicPr>
          <p:nvPr/>
        </p:nvPicPr>
        <p:blipFill>
          <a:blip r:embed="rId7"/>
          <a:stretch>
            <a:fillRect/>
          </a:stretch>
        </p:blipFill>
        <p:spPr>
          <a:xfrm>
            <a:off x="2362200" y="1809750"/>
            <a:ext cx="4013200" cy="1340949"/>
          </a:xfrm>
          <a:prstGeom prst="rect">
            <a:avLst/>
          </a:prstGeom>
        </p:spPr>
      </p:pic>
      <p:sp>
        <p:nvSpPr>
          <p:cNvPr id="2" name="Rectangle 1">
            <a:extLst>
              <a:ext uri="{FF2B5EF4-FFF2-40B4-BE49-F238E27FC236}">
                <a16:creationId xmlns:a16="http://schemas.microsoft.com/office/drawing/2014/main" id="{981A45CA-4AF8-EE31-5C7C-7AA3AEE6AF0D}"/>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Adams, 2023</a:t>
            </a:r>
          </a:p>
        </p:txBody>
      </p:sp>
    </p:spTree>
    <p:extLst>
      <p:ext uri="{BB962C8B-B14F-4D97-AF65-F5344CB8AC3E}">
        <p14:creationId xmlns:p14="http://schemas.microsoft.com/office/powerpoint/2010/main" val="1978128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033" y="241299"/>
            <a:ext cx="3426555" cy="4644452"/>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9EF7D34-AF7D-F152-12EC-DA0D1EFB0371}"/>
              </a:ext>
            </a:extLst>
          </p:cNvPr>
          <p:cNvSpPr>
            <a:spLocks noGrp="1"/>
          </p:cNvSpPr>
          <p:nvPr>
            <p:ph idx="1"/>
          </p:nvPr>
        </p:nvSpPr>
        <p:spPr>
          <a:xfrm>
            <a:off x="522492" y="514350"/>
            <a:ext cx="2830308" cy="4099213"/>
          </a:xfrm>
        </p:spPr>
        <p:txBody>
          <a:bodyPr anchor="ctr">
            <a:normAutofit/>
          </a:bodyPr>
          <a:lstStyle/>
          <a:p>
            <a:pPr marL="0" indent="0" algn="ctr">
              <a:buNone/>
            </a:pPr>
            <a:r>
              <a:rPr lang="en-US" dirty="0">
                <a:solidFill>
                  <a:srgbClr val="FFFFFF"/>
                </a:solidFill>
              </a:rPr>
              <a:t>History of Propaganda, Misinformation, Disinformation</a:t>
            </a:r>
          </a:p>
        </p:txBody>
      </p:sp>
      <p:sp>
        <p:nvSpPr>
          <p:cNvPr id="14" name="TextBox 13">
            <a:extLst>
              <a:ext uri="{FF2B5EF4-FFF2-40B4-BE49-F238E27FC236}">
                <a16:creationId xmlns:a16="http://schemas.microsoft.com/office/drawing/2014/main" id="{997FCAA4-4321-98B3-7BB2-78EB0B0B53F9}"/>
              </a:ext>
            </a:extLst>
          </p:cNvPr>
          <p:cNvSpPr txBox="1"/>
          <p:nvPr/>
        </p:nvSpPr>
        <p:spPr>
          <a:xfrm>
            <a:off x="3808318" y="1428750"/>
            <a:ext cx="5391284" cy="3139321"/>
          </a:xfrm>
          <a:prstGeom prst="rect">
            <a:avLst/>
          </a:prstGeom>
          <a:noFill/>
        </p:spPr>
        <p:txBody>
          <a:bodyPr wrap="none" rtlCol="0">
            <a:spAutoFit/>
          </a:bodyPr>
          <a:lstStyle/>
          <a:p>
            <a:r>
              <a:rPr lang="en-US" dirty="0"/>
              <a:t>45 BC – Octavian &amp; Mark Antony smear campaign </a:t>
            </a:r>
          </a:p>
          <a:p>
            <a:r>
              <a:rPr lang="en-US" dirty="0"/>
              <a:t>1400s – Printing press</a:t>
            </a:r>
          </a:p>
          <a:p>
            <a:r>
              <a:rPr lang="en-US" dirty="0"/>
              <a:t>1900s – One to many communication</a:t>
            </a:r>
          </a:p>
          <a:p>
            <a:r>
              <a:rPr lang="en-US" dirty="0"/>
              <a:t>	radio, newspaper, TV, satire</a:t>
            </a:r>
          </a:p>
          <a:p>
            <a:r>
              <a:rPr lang="en-US" dirty="0"/>
              <a:t>2000s – Many to many communication</a:t>
            </a:r>
          </a:p>
          <a:p>
            <a:r>
              <a:rPr lang="en-US" dirty="0"/>
              <a:t>	social media, internet</a:t>
            </a:r>
          </a:p>
          <a:p>
            <a:r>
              <a:rPr lang="en-US" dirty="0"/>
              <a:t>2020s – “Computational propaganda” </a:t>
            </a:r>
          </a:p>
          <a:p>
            <a:r>
              <a:rPr lang="en-US" dirty="0"/>
              <a:t>	trust &amp; truth become subjective</a:t>
            </a:r>
          </a:p>
          <a:p>
            <a:r>
              <a:rPr lang="en-US" dirty="0"/>
              <a:t>2024 – “Information disorder”, “fake news”</a:t>
            </a:r>
          </a:p>
          <a:p>
            <a:r>
              <a:rPr lang="en-US" dirty="0"/>
              <a:t>	”media environment”, ”troll armies”, AI</a:t>
            </a:r>
          </a:p>
          <a:p>
            <a:endParaRPr lang="en-US" dirty="0"/>
          </a:p>
        </p:txBody>
      </p:sp>
      <p:sp>
        <p:nvSpPr>
          <p:cNvPr id="19" name="Teardrop 18">
            <a:extLst>
              <a:ext uri="{FF2B5EF4-FFF2-40B4-BE49-F238E27FC236}">
                <a16:creationId xmlns:a16="http://schemas.microsoft.com/office/drawing/2014/main" id="{C59C69DB-8CE5-4F75-3E0C-6CBA011A495B}"/>
              </a:ext>
            </a:extLst>
          </p:cNvPr>
          <p:cNvSpPr/>
          <p:nvPr/>
        </p:nvSpPr>
        <p:spPr>
          <a:xfrm>
            <a:off x="4953000" y="285750"/>
            <a:ext cx="3014392" cy="914400"/>
          </a:xfrm>
          <a:prstGeom prst="teardrop">
            <a:avLst>
              <a:gd name="adj" fmla="val 12004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Politics, Marketing, Journalism</a:t>
            </a:r>
          </a:p>
        </p:txBody>
      </p:sp>
      <p:sp>
        <p:nvSpPr>
          <p:cNvPr id="2" name="Rectangle 1">
            <a:extLst>
              <a:ext uri="{FF2B5EF4-FFF2-40B4-BE49-F238E27FC236}">
                <a16:creationId xmlns:a16="http://schemas.microsoft.com/office/drawing/2014/main" id="{D911FBA9-C12D-643D-FA40-A269B8D5CE25}"/>
              </a:ext>
            </a:extLst>
          </p:cNvPr>
          <p:cNvSpPr/>
          <p:nvPr/>
        </p:nvSpPr>
        <p:spPr>
          <a:xfrm>
            <a:off x="6934200" y="4400550"/>
            <a:ext cx="19812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ilver Tetradrachm Portraying Antony and Cleopatra">
            <a:extLst>
              <a:ext uri="{FF2B5EF4-FFF2-40B4-BE49-F238E27FC236}">
                <a16:creationId xmlns:a16="http://schemas.microsoft.com/office/drawing/2014/main" id="{44992AA1-0E1C-EC9B-36C2-DEE64C390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51" y="3474607"/>
            <a:ext cx="2515518" cy="130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478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Rubbish Heap of History and the 'Fake News Fiasco': The Practical  Applications of a Frivolous Subject">
            <a:extLst>
              <a:ext uri="{FF2B5EF4-FFF2-40B4-BE49-F238E27FC236}">
                <a16:creationId xmlns:a16="http://schemas.microsoft.com/office/drawing/2014/main" id="{CC284514-8626-AC62-B7C7-104908E5EA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70" r="14549" b="-2"/>
          <a:stretch/>
        </p:blipFill>
        <p:spPr bwMode="auto">
          <a:xfrm>
            <a:off x="-3" y="-3"/>
            <a:ext cx="5650980" cy="5143488"/>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F84B793-7066-1EE5-43FB-9AD6A274F0F4}"/>
              </a:ext>
            </a:extLst>
          </p:cNvPr>
          <p:cNvSpPr>
            <a:spLocks noGrp="1"/>
          </p:cNvSpPr>
          <p:nvPr>
            <p:ph type="title"/>
          </p:nvPr>
        </p:nvSpPr>
        <p:spPr>
          <a:xfrm>
            <a:off x="4757737" y="2971800"/>
            <a:ext cx="4129361" cy="1267806"/>
          </a:xfrm>
        </p:spPr>
        <p:txBody>
          <a:bodyPr vert="horz" lIns="91440" tIns="45720" rIns="91440" bIns="45720" rtlCol="0" anchor="b">
            <a:normAutofit/>
          </a:bodyPr>
          <a:lstStyle/>
          <a:p>
            <a:r>
              <a:rPr lang="en-US" sz="3300" kern="1200">
                <a:solidFill>
                  <a:schemeClr val="tx1"/>
                </a:solidFill>
                <a:latin typeface="+mj-lt"/>
                <a:ea typeface="+mj-ea"/>
                <a:cs typeface="+mj-cs"/>
              </a:rPr>
              <a:t>Age of technology</a:t>
            </a:r>
          </a:p>
        </p:txBody>
      </p:sp>
      <p:pic>
        <p:nvPicPr>
          <p:cNvPr id="5" name="Picture 4" descr="A tree with roots and text&#10;&#10;Description automatically generated">
            <a:extLst>
              <a:ext uri="{FF2B5EF4-FFF2-40B4-BE49-F238E27FC236}">
                <a16:creationId xmlns:a16="http://schemas.microsoft.com/office/drawing/2014/main" id="{068AED1E-0C0A-1BC8-263F-15693C68664F}"/>
              </a:ext>
            </a:extLst>
          </p:cNvPr>
          <p:cNvPicPr>
            <a:picLocks noChangeAspect="1"/>
          </p:cNvPicPr>
          <p:nvPr/>
        </p:nvPicPr>
        <p:blipFill rotWithShape="1">
          <a:blip r:embed="rId4"/>
          <a:srcRect t="7392" r="4" b="4"/>
          <a:stretch/>
        </p:blipFill>
        <p:spPr>
          <a:xfrm>
            <a:off x="5740155" y="4"/>
            <a:ext cx="3403848" cy="290793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429388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D76A19-7D60-F595-7DA1-19E2EBA8301B}"/>
              </a:ext>
            </a:extLst>
          </p:cNvPr>
          <p:cNvSpPr>
            <a:spLocks noGrp="1"/>
          </p:cNvSpPr>
          <p:nvPr>
            <p:ph type="title"/>
          </p:nvPr>
        </p:nvSpPr>
        <p:spPr>
          <a:xfrm>
            <a:off x="3924300" y="1231314"/>
            <a:ext cx="4605336" cy="992579"/>
          </a:xfrm>
        </p:spPr>
        <p:txBody>
          <a:bodyPr anchor="t">
            <a:normAutofit/>
          </a:bodyPr>
          <a:lstStyle/>
          <a:p>
            <a:r>
              <a:rPr lang="en-US" sz="3000">
                <a:solidFill>
                  <a:schemeClr val="bg1"/>
                </a:solidFill>
              </a:rPr>
              <a:t>Intersubjectivity</a:t>
            </a:r>
          </a:p>
        </p:txBody>
      </p:sp>
      <p:pic>
        <p:nvPicPr>
          <p:cNvPr id="11" name="Picture 10" descr="Top shot of a representation of networks with stick figures.">
            <a:extLst>
              <a:ext uri="{FF2B5EF4-FFF2-40B4-BE49-F238E27FC236}">
                <a16:creationId xmlns:a16="http://schemas.microsoft.com/office/drawing/2014/main" id="{42B1D213-372B-A3BB-C83D-7336A24B8AAE}"/>
              </a:ext>
            </a:extLst>
          </p:cNvPr>
          <p:cNvPicPr>
            <a:picLocks noChangeAspect="1"/>
          </p:cNvPicPr>
          <p:nvPr/>
        </p:nvPicPr>
        <p:blipFill rotWithShape="1">
          <a:blip r:embed="rId3"/>
          <a:srcRect l="39875" r="16037" b="-2"/>
          <a:stretch/>
        </p:blipFill>
        <p:spPr>
          <a:xfrm>
            <a:off x="20" y="10"/>
            <a:ext cx="3409931" cy="51434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9" name="Group 18">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2963" y="0"/>
            <a:ext cx="663180" cy="5143500"/>
            <a:chOff x="3697284" y="-1"/>
            <a:chExt cx="884241" cy="6858001"/>
          </a:xfrm>
          <a:effectLst>
            <a:outerShdw blurRad="381000" dist="152400" algn="l" rotWithShape="0">
              <a:prstClr val="black">
                <a:alpha val="10000"/>
              </a:prstClr>
            </a:outerShdw>
          </a:effectLst>
        </p:grpSpPr>
        <p:sp>
          <p:nvSpPr>
            <p:cNvPr id="20" name="Freeform: Shape 19">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42BC4346-0721-3607-8286-C14D3D600369}"/>
              </a:ext>
            </a:extLst>
          </p:cNvPr>
          <p:cNvSpPr>
            <a:spLocks noGrp="1"/>
          </p:cNvSpPr>
          <p:nvPr>
            <p:ph idx="1"/>
          </p:nvPr>
        </p:nvSpPr>
        <p:spPr>
          <a:xfrm>
            <a:off x="3917157" y="1865285"/>
            <a:ext cx="4605337" cy="2011500"/>
          </a:xfrm>
        </p:spPr>
        <p:txBody>
          <a:bodyPr>
            <a:normAutofit/>
          </a:bodyPr>
          <a:lstStyle/>
          <a:p>
            <a:pPr marL="0" indent="0">
              <a:buNone/>
            </a:pPr>
            <a:r>
              <a:rPr lang="en-US" sz="1800" dirty="0">
                <a:solidFill>
                  <a:schemeClr val="bg1">
                    <a:alpha val="80000"/>
                  </a:schemeClr>
                </a:solidFill>
                <a:effectLst/>
                <a:latin typeface="Times"/>
              </a:rPr>
              <a:t>“A </a:t>
            </a:r>
            <a:r>
              <a:rPr lang="en-US" sz="1800" dirty="0" err="1">
                <a:solidFill>
                  <a:schemeClr val="bg1">
                    <a:alpha val="80000"/>
                  </a:schemeClr>
                </a:solidFill>
                <a:effectLst/>
                <a:latin typeface="Times"/>
              </a:rPr>
              <a:t>coordinat</a:t>
            </a:r>
            <a:r>
              <a:rPr lang="en-US" sz="1800" dirty="0">
                <a:solidFill>
                  <a:schemeClr val="bg1">
                    <a:alpha val="80000"/>
                  </a:schemeClr>
                </a:solidFill>
                <a:effectLst/>
                <a:latin typeface="Times"/>
              </a:rPr>
              <a:t>[ed] effort</a:t>
            </a:r>
            <a:r>
              <a:rPr lang="en-US" sz="1800" dirty="0">
                <a:solidFill>
                  <a:schemeClr val="bg1">
                    <a:alpha val="80000"/>
                  </a:schemeClr>
                </a:solidFill>
                <a:latin typeface="Times"/>
              </a:rPr>
              <a:t> </a:t>
            </a:r>
            <a:r>
              <a:rPr lang="en-US" sz="1800" dirty="0">
                <a:solidFill>
                  <a:schemeClr val="bg1">
                    <a:alpha val="80000"/>
                  </a:schemeClr>
                </a:solidFill>
                <a:effectLst/>
                <a:latin typeface="Times"/>
              </a:rPr>
              <a:t>between two or more people to interpret entities in the</a:t>
            </a:r>
            <a:r>
              <a:rPr lang="en-US" sz="1800" dirty="0">
                <a:solidFill>
                  <a:schemeClr val="bg1">
                    <a:alpha val="80000"/>
                  </a:schemeClr>
                </a:solidFill>
                <a:latin typeface="Times"/>
              </a:rPr>
              <a:t> </a:t>
            </a:r>
            <a:r>
              <a:rPr lang="en-US" sz="1800" dirty="0">
                <a:solidFill>
                  <a:schemeClr val="bg1">
                    <a:alpha val="80000"/>
                  </a:schemeClr>
                </a:solidFill>
                <a:effectLst/>
                <a:latin typeface="Times"/>
              </a:rPr>
              <a:t>world (ideas, events, people, observations) through social</a:t>
            </a:r>
            <a:r>
              <a:rPr lang="en-US" sz="1800" dirty="0">
                <a:solidFill>
                  <a:schemeClr val="bg1">
                    <a:alpha val="80000"/>
                  </a:schemeClr>
                </a:solidFill>
                <a:latin typeface="Times"/>
              </a:rPr>
              <a:t> </a:t>
            </a:r>
            <a:r>
              <a:rPr lang="en-US" sz="1800" dirty="0">
                <a:solidFill>
                  <a:schemeClr val="bg1">
                    <a:alpha val="80000"/>
                  </a:schemeClr>
                </a:solidFill>
                <a:effectLst/>
                <a:latin typeface="Times"/>
              </a:rPr>
              <a:t>interaction.”</a:t>
            </a:r>
          </a:p>
          <a:p>
            <a:pPr marL="0" indent="0">
              <a:buNone/>
            </a:pPr>
            <a:r>
              <a:rPr lang="en-US" sz="1800" dirty="0">
                <a:solidFill>
                  <a:schemeClr val="bg1">
                    <a:alpha val="80000"/>
                  </a:schemeClr>
                </a:solidFill>
                <a:latin typeface="Times"/>
              </a:rPr>
              <a:t>- Adams 2023</a:t>
            </a:r>
            <a:endParaRPr lang="en-US" sz="1800" dirty="0">
              <a:solidFill>
                <a:schemeClr val="bg1">
                  <a:alpha val="80000"/>
                </a:schemeClr>
              </a:solidFill>
              <a:effectLst/>
              <a:latin typeface="Times"/>
            </a:endParaRPr>
          </a:p>
          <a:p>
            <a:endParaRPr lang="en-US" sz="1800" dirty="0">
              <a:solidFill>
                <a:schemeClr val="bg1">
                  <a:alpha val="80000"/>
                </a:schemeClr>
              </a:solidFill>
            </a:endParaRPr>
          </a:p>
        </p:txBody>
      </p:sp>
      <p:sp>
        <p:nvSpPr>
          <p:cNvPr id="4" name="Oval 3">
            <a:extLst>
              <a:ext uri="{FF2B5EF4-FFF2-40B4-BE49-F238E27FC236}">
                <a16:creationId xmlns:a16="http://schemas.microsoft.com/office/drawing/2014/main" id="{84B55DC9-1070-9885-C425-EDDEC61FD2BA}"/>
              </a:ext>
            </a:extLst>
          </p:cNvPr>
          <p:cNvSpPr/>
          <p:nvPr/>
        </p:nvSpPr>
        <p:spPr>
          <a:xfrm>
            <a:off x="6553200" y="241752"/>
            <a:ext cx="2286000" cy="838200"/>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 it alone”</a:t>
            </a:r>
          </a:p>
        </p:txBody>
      </p:sp>
      <p:pic>
        <p:nvPicPr>
          <p:cNvPr id="7" name="Picture 6" descr="A grey rectangular box with black text&#10;&#10;Description automatically generated">
            <a:extLst>
              <a:ext uri="{FF2B5EF4-FFF2-40B4-BE49-F238E27FC236}">
                <a16:creationId xmlns:a16="http://schemas.microsoft.com/office/drawing/2014/main" id="{0A3CBD89-733D-6C02-953D-54E910F00749}"/>
              </a:ext>
            </a:extLst>
          </p:cNvPr>
          <p:cNvPicPr>
            <a:picLocks noChangeAspect="1"/>
          </p:cNvPicPr>
          <p:nvPr/>
        </p:nvPicPr>
        <p:blipFill>
          <a:blip r:embed="rId5"/>
          <a:stretch>
            <a:fillRect/>
          </a:stretch>
        </p:blipFill>
        <p:spPr>
          <a:xfrm>
            <a:off x="4633792" y="3557232"/>
            <a:ext cx="4013200" cy="1340949"/>
          </a:xfrm>
          <a:prstGeom prst="rect">
            <a:avLst/>
          </a:prstGeom>
        </p:spPr>
      </p:pic>
    </p:spTree>
    <p:extLst>
      <p:ext uri="{BB962C8B-B14F-4D97-AF65-F5344CB8AC3E}">
        <p14:creationId xmlns:p14="http://schemas.microsoft.com/office/powerpoint/2010/main" val="3010883945"/>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02b49ca-617a-4412-a136-22a821ef8eb4">PULSEDOC-489920089-223</_dlc_DocId>
    <_dlc_DocIdUrl xmlns="402b49ca-617a-4412-a136-22a821ef8eb4">
      <Url>https://pulse.utah.edu/site/HCI/_layouts/15/DocIdRedir.aspx?ID=PULSEDOC-489920089-223</Url>
      <Description>PULSEDOC-489920089-223</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BBE8B7F27DCA0B49BF9837B9B2F11FD5" ma:contentTypeVersion="1" ma:contentTypeDescription="Create a new document." ma:contentTypeScope="" ma:versionID="60ae3520db06c32fb635d324060501da">
  <xsd:schema xmlns:xsd="http://www.w3.org/2001/XMLSchema" xmlns:xs="http://www.w3.org/2001/XMLSchema" xmlns:p="http://schemas.microsoft.com/office/2006/metadata/properties" xmlns:ns1="http://schemas.microsoft.com/sharepoint/v3" xmlns:ns2="402b49ca-617a-4412-a136-22a821ef8eb4" targetNamespace="http://schemas.microsoft.com/office/2006/metadata/properties" ma:root="true" ma:fieldsID="897e924e300716dbaa97d0e9693839f4" ns1:_="" ns2:_="">
    <xsd:import namespace="http://schemas.microsoft.com/sharepoint/v3"/>
    <xsd:import namespace="402b49ca-617a-4412-a136-22a821ef8eb4"/>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02b49ca-617a-4412-a136-22a821ef8eb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E35505-E2B1-4FE9-A344-EFBEDF2F16A2}">
  <ds:schemaRefs>
    <ds:schemaRef ds:uri="http://schemas.microsoft.com/sharepoint/v3/contenttype/forms"/>
  </ds:schemaRefs>
</ds:datastoreItem>
</file>

<file path=customXml/itemProps2.xml><?xml version="1.0" encoding="utf-8"?>
<ds:datastoreItem xmlns:ds="http://schemas.openxmlformats.org/officeDocument/2006/customXml" ds:itemID="{E34237ED-A45B-407F-986D-808222EEB4DD}">
  <ds:schemaRefs>
    <ds:schemaRef ds:uri="http://schemas.microsoft.com/office/2006/metadata/properties"/>
    <ds:schemaRef ds:uri="http://purl.org/dc/terms/"/>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402b49ca-617a-4412-a136-22a821ef8eb4"/>
    <ds:schemaRef ds:uri="http://schemas.microsoft.com/sharepoint/v3"/>
  </ds:schemaRefs>
</ds:datastoreItem>
</file>

<file path=customXml/itemProps3.xml><?xml version="1.0" encoding="utf-8"?>
<ds:datastoreItem xmlns:ds="http://schemas.openxmlformats.org/officeDocument/2006/customXml" ds:itemID="{9B06278A-AD63-4104-A129-9774B88A0D21}">
  <ds:schemaRefs>
    <ds:schemaRef ds:uri="http://schemas.microsoft.com/sharepoint/events"/>
  </ds:schemaRefs>
</ds:datastoreItem>
</file>

<file path=customXml/itemProps4.xml><?xml version="1.0" encoding="utf-8"?>
<ds:datastoreItem xmlns:ds="http://schemas.openxmlformats.org/officeDocument/2006/customXml" ds:itemID="{C01EA51E-C556-461D-83A7-1EC5D633EB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02b49ca-617a-4412-a136-22a821ef8e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WVUBrand.thmx</Template>
  <TotalTime>9783</TotalTime>
  <Words>2324</Words>
  <Application>Microsoft Macintosh PowerPoint</Application>
  <PresentationFormat>On-screen Show (16:9)</PresentationFormat>
  <Paragraphs>381</Paragraphs>
  <Slides>50</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Calibri Light</vt:lpstr>
      <vt:lpstr>Corbel</vt:lpstr>
      <vt:lpstr>Tahoma</vt:lpstr>
      <vt:lpstr>Times</vt:lpstr>
      <vt:lpstr>2_Custom Design</vt:lpstr>
      <vt:lpstr>What is truth? Misinformation research in the new media environment</vt:lpstr>
      <vt:lpstr>Disclosures</vt:lpstr>
      <vt:lpstr>Outline</vt:lpstr>
      <vt:lpstr>Origin of misinformation</vt:lpstr>
      <vt:lpstr>PowerPoint Presentation</vt:lpstr>
      <vt:lpstr>PowerPoint Presentation</vt:lpstr>
      <vt:lpstr>PowerPoint Presentation</vt:lpstr>
      <vt:lpstr>Age of technology</vt:lpstr>
      <vt:lpstr>Intersubjectivity</vt:lpstr>
      <vt:lpstr>PowerPoint Presentation</vt:lpstr>
      <vt:lpstr>PowerPoint Presentation</vt:lpstr>
      <vt:lpstr>Health misinformation</vt:lpstr>
      <vt:lpstr>PowerPoint Presentation</vt:lpstr>
      <vt:lpstr>Paradigm shifts</vt:lpstr>
      <vt:lpstr>Health Misinformation</vt:lpstr>
      <vt:lpstr>Proliferation of health misinformation</vt:lpstr>
      <vt:lpstr>Effects of misinformation</vt:lpstr>
      <vt:lpstr>PowerPoint Presentation</vt:lpstr>
      <vt:lpstr>Common themes across studies</vt:lpstr>
      <vt:lpstr>Current &amp; Future Research Steps  </vt:lpstr>
      <vt:lpstr>Where does morality stand?</vt:lpstr>
      <vt:lpstr>Mitigation of health  misinformation</vt:lpstr>
      <vt:lpstr>Recommendations – Healthcare</vt:lpstr>
      <vt:lpstr>Recommendations – Research</vt:lpstr>
      <vt:lpstr>Recommendations – Tech &amp; Gov</vt:lpstr>
      <vt:lpstr>Case study: Cancer misinformation</vt:lpstr>
      <vt:lpstr>Social Support in Online Communities</vt:lpstr>
      <vt:lpstr>Stress &amp; Coping Social Support Theory</vt:lpstr>
      <vt:lpstr>PowerPoint Presentation</vt:lpstr>
      <vt:lpstr>Young Cancer Caregiver Misinformation </vt:lpstr>
      <vt:lpstr>Misinformation among young patients &amp; caregivers</vt:lpstr>
      <vt:lpstr>Why exposure happens?</vt:lpstr>
      <vt:lpstr>Consequences of exposure</vt:lpstr>
      <vt:lpstr>What we’ve found about misinformation in health…</vt:lpstr>
      <vt:lpstr>Many sites make specific food and nutrient claims</vt:lpstr>
      <vt:lpstr>Claims of preventing or treating cancer are not uncommon. Buzz words are commonly used “anti-cancer”, “cancer-fighting”, “cancer cell killing”</vt:lpstr>
      <vt:lpstr>Disclaimers are not universal, less than half of sites have them </vt:lpstr>
      <vt:lpstr>CIRCLE Study - Advice</vt:lpstr>
      <vt:lpstr>CIRCLE Study - Conclusions</vt:lpstr>
      <vt:lpstr>Future steps</vt:lpstr>
      <vt:lpstr>Artificial intelligence</vt:lpstr>
      <vt:lpstr>What role does AI play?</vt:lpstr>
      <vt:lpstr>PowerPoint Presentation</vt:lpstr>
      <vt:lpstr>What can I do?</vt:lpstr>
      <vt:lpstr>Implications for research compliance</vt:lpstr>
      <vt:lpstr>Current &amp; Future Regulation</vt:lpstr>
      <vt:lpstr>Take home…</vt:lpstr>
      <vt:lpstr>PowerPoint Presentation</vt:lpstr>
      <vt:lpstr>Online misinformation exposure</vt:lpstr>
      <vt:lpstr>References</vt:lpstr>
    </vt:vector>
  </TitlesOfParts>
  <Manager/>
  <Company>West Virginia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Chris Schwer</dc:creator>
  <cp:keywords/>
  <dc:description/>
  <cp:lastModifiedBy>Echo Warner</cp:lastModifiedBy>
  <cp:revision>365</cp:revision>
  <cp:lastPrinted>2011-03-15T19:57:48Z</cp:lastPrinted>
  <dcterms:created xsi:type="dcterms:W3CDTF">2011-03-24T20:59:43Z</dcterms:created>
  <dcterms:modified xsi:type="dcterms:W3CDTF">2024-07-16T19:44:07Z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0x010100BBE8B7F27DCA0B49BF9837B9B2F11FD5</vt:lpwstr>
  </property>
  <property fmtid="{D5CDD505-2E9C-101B-9397-08002B2CF9AE}" pid="3" name="_dlc_DocIdItemGuid">
    <vt:lpwstr>7405b619-86a6-4c59-84eb-d4033e55b797</vt:lpwstr>
  </property>
</Properties>
</file>