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5"/>
    <p:sldMasterId id="2147483852" r:id="rId6"/>
    <p:sldMasterId id="2147483816" r:id="rId7"/>
  </p:sldMasterIdLst>
  <p:notesMasterIdLst>
    <p:notesMasterId r:id="rId41"/>
  </p:notesMasterIdLst>
  <p:sldIdLst>
    <p:sldId id="267" r:id="rId8"/>
    <p:sldId id="323" r:id="rId9"/>
    <p:sldId id="330" r:id="rId10"/>
    <p:sldId id="268" r:id="rId11"/>
    <p:sldId id="269" r:id="rId12"/>
    <p:sldId id="322" r:id="rId13"/>
    <p:sldId id="270" r:id="rId14"/>
    <p:sldId id="312" r:id="rId15"/>
    <p:sldId id="311" r:id="rId16"/>
    <p:sldId id="280" r:id="rId17"/>
    <p:sldId id="343" r:id="rId18"/>
    <p:sldId id="279" r:id="rId19"/>
    <p:sldId id="257" r:id="rId20"/>
    <p:sldId id="277" r:id="rId21"/>
    <p:sldId id="339" r:id="rId22"/>
    <p:sldId id="341" r:id="rId23"/>
    <p:sldId id="342" r:id="rId24"/>
    <p:sldId id="313" r:id="rId25"/>
    <p:sldId id="331" r:id="rId26"/>
    <p:sldId id="314" r:id="rId27"/>
    <p:sldId id="333" r:id="rId28"/>
    <p:sldId id="325" r:id="rId29"/>
    <p:sldId id="326" r:id="rId30"/>
    <p:sldId id="340" r:id="rId31"/>
    <p:sldId id="328" r:id="rId32"/>
    <p:sldId id="332" r:id="rId33"/>
    <p:sldId id="329" r:id="rId34"/>
    <p:sldId id="334" r:id="rId35"/>
    <p:sldId id="335" r:id="rId36"/>
    <p:sldId id="336" r:id="rId37"/>
    <p:sldId id="337" r:id="rId38"/>
    <p:sldId id="338" r:id="rId39"/>
    <p:sldId id="304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5087"/>
    <a:srgbClr val="F2AD49"/>
    <a:srgbClr val="E65032"/>
    <a:srgbClr val="96D2FF"/>
    <a:srgbClr val="505050"/>
    <a:srgbClr val="FFFFFF"/>
    <a:srgbClr val="F0F0F0"/>
    <a:srgbClr val="AC162C"/>
    <a:srgbClr val="ECD451"/>
    <a:srgbClr val="009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729" autoAdjust="0"/>
  </p:normalViewPr>
  <p:slideViewPr>
    <p:cSldViewPr snapToObjects="1">
      <p:cViewPr varScale="1">
        <p:scale>
          <a:sx n="96" d="100"/>
          <a:sy n="96" d="100"/>
        </p:scale>
        <p:origin x="62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548766\Downloads\Workload_AutomaticTracking%20(1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IDS Open Protocol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Workload_AutomaticTracking!$E$7:$BG$7</c:f>
              <c:strCache>
                <c:ptCount val="55"/>
                <c:pt idx="0">
                  <c:v>January, 2018</c:v>
                </c:pt>
                <c:pt idx="1">
                  <c:v>February, 2018</c:v>
                </c:pt>
                <c:pt idx="2">
                  <c:v>March, 2018</c:v>
                </c:pt>
                <c:pt idx="3">
                  <c:v>April, 2018</c:v>
                </c:pt>
                <c:pt idx="4">
                  <c:v>May, 2018</c:v>
                </c:pt>
                <c:pt idx="5">
                  <c:v>June, 2018</c:v>
                </c:pt>
                <c:pt idx="6">
                  <c:v>July, 2018</c:v>
                </c:pt>
                <c:pt idx="7">
                  <c:v>August, 2018</c:v>
                </c:pt>
                <c:pt idx="8">
                  <c:v>September, 2018</c:v>
                </c:pt>
                <c:pt idx="9">
                  <c:v>October, 2018</c:v>
                </c:pt>
                <c:pt idx="10">
                  <c:v>November, 2018</c:v>
                </c:pt>
                <c:pt idx="11">
                  <c:v>December, 2018</c:v>
                </c:pt>
                <c:pt idx="12">
                  <c:v>January, 2019</c:v>
                </c:pt>
                <c:pt idx="13">
                  <c:v>February, 2019</c:v>
                </c:pt>
                <c:pt idx="14">
                  <c:v>March, 2019</c:v>
                </c:pt>
                <c:pt idx="15">
                  <c:v>April, 2019</c:v>
                </c:pt>
                <c:pt idx="16">
                  <c:v>May, 2019</c:v>
                </c:pt>
                <c:pt idx="17">
                  <c:v>June, 2019</c:v>
                </c:pt>
                <c:pt idx="18">
                  <c:v>July, 2019</c:v>
                </c:pt>
                <c:pt idx="19">
                  <c:v>August, 2019</c:v>
                </c:pt>
                <c:pt idx="20">
                  <c:v>September, 2019</c:v>
                </c:pt>
                <c:pt idx="21">
                  <c:v>October, 2019</c:v>
                </c:pt>
                <c:pt idx="22">
                  <c:v>November, 2019</c:v>
                </c:pt>
                <c:pt idx="23">
                  <c:v>December, 2019</c:v>
                </c:pt>
                <c:pt idx="24">
                  <c:v>January, 2020</c:v>
                </c:pt>
                <c:pt idx="25">
                  <c:v>February, 2020</c:v>
                </c:pt>
                <c:pt idx="26">
                  <c:v>March, 2020</c:v>
                </c:pt>
                <c:pt idx="27">
                  <c:v>April, 2020</c:v>
                </c:pt>
                <c:pt idx="28">
                  <c:v>May, 2020</c:v>
                </c:pt>
                <c:pt idx="29">
                  <c:v>June, 2020</c:v>
                </c:pt>
                <c:pt idx="30">
                  <c:v>July, 2020</c:v>
                </c:pt>
                <c:pt idx="31">
                  <c:v>August, 2020</c:v>
                </c:pt>
                <c:pt idx="32">
                  <c:v>September, 2020</c:v>
                </c:pt>
                <c:pt idx="33">
                  <c:v>October, 2020</c:v>
                </c:pt>
                <c:pt idx="34">
                  <c:v>November, 2020</c:v>
                </c:pt>
                <c:pt idx="35">
                  <c:v>December, 2020</c:v>
                </c:pt>
                <c:pt idx="36">
                  <c:v>January, 2021</c:v>
                </c:pt>
                <c:pt idx="37">
                  <c:v>February, 2021</c:v>
                </c:pt>
                <c:pt idx="38">
                  <c:v>March, 2021</c:v>
                </c:pt>
                <c:pt idx="39">
                  <c:v>April, 2021</c:v>
                </c:pt>
                <c:pt idx="40">
                  <c:v>May, 2021</c:v>
                </c:pt>
                <c:pt idx="41">
                  <c:v>June, 2021</c:v>
                </c:pt>
                <c:pt idx="42">
                  <c:v>July, 2021</c:v>
                </c:pt>
                <c:pt idx="43">
                  <c:v>August, 2021</c:v>
                </c:pt>
                <c:pt idx="44">
                  <c:v>September, 2021</c:v>
                </c:pt>
                <c:pt idx="45">
                  <c:v>October, 2021</c:v>
                </c:pt>
                <c:pt idx="46">
                  <c:v>November, 2021</c:v>
                </c:pt>
                <c:pt idx="47">
                  <c:v>December, 2021</c:v>
                </c:pt>
                <c:pt idx="48">
                  <c:v>January, 2022</c:v>
                </c:pt>
                <c:pt idx="49">
                  <c:v>February, 2022</c:v>
                </c:pt>
                <c:pt idx="50">
                  <c:v>March, 2022</c:v>
                </c:pt>
                <c:pt idx="51">
                  <c:v>April, 2022</c:v>
                </c:pt>
                <c:pt idx="52">
                  <c:v>May, 2022</c:v>
                </c:pt>
                <c:pt idx="53">
                  <c:v>June, 2022</c:v>
                </c:pt>
                <c:pt idx="54">
                  <c:v>July, 2022</c:v>
                </c:pt>
              </c:strCache>
            </c:strRef>
          </c:cat>
          <c:val>
            <c:numRef>
              <c:f>Workload_AutomaticTracking!$E$52:$BG$52</c:f>
              <c:numCache>
                <c:formatCode>General</c:formatCode>
                <c:ptCount val="55"/>
                <c:pt idx="0">
                  <c:v>391</c:v>
                </c:pt>
                <c:pt idx="1">
                  <c:v>390</c:v>
                </c:pt>
                <c:pt idx="2">
                  <c:v>404</c:v>
                </c:pt>
                <c:pt idx="3">
                  <c:v>436</c:v>
                </c:pt>
                <c:pt idx="4">
                  <c:v>475</c:v>
                </c:pt>
                <c:pt idx="5">
                  <c:v>484</c:v>
                </c:pt>
                <c:pt idx="6">
                  <c:v>475</c:v>
                </c:pt>
                <c:pt idx="7">
                  <c:v>480</c:v>
                </c:pt>
                <c:pt idx="8">
                  <c:v>478</c:v>
                </c:pt>
                <c:pt idx="9">
                  <c:v>476</c:v>
                </c:pt>
                <c:pt idx="10">
                  <c:v>486</c:v>
                </c:pt>
                <c:pt idx="11">
                  <c:v>484</c:v>
                </c:pt>
                <c:pt idx="12">
                  <c:v>499</c:v>
                </c:pt>
                <c:pt idx="13">
                  <c:v>508</c:v>
                </c:pt>
                <c:pt idx="14">
                  <c:v>521</c:v>
                </c:pt>
                <c:pt idx="15">
                  <c:v>523</c:v>
                </c:pt>
                <c:pt idx="16">
                  <c:v>531</c:v>
                </c:pt>
                <c:pt idx="17">
                  <c:v>551</c:v>
                </c:pt>
                <c:pt idx="18">
                  <c:v>551</c:v>
                </c:pt>
                <c:pt idx="19">
                  <c:v>550</c:v>
                </c:pt>
                <c:pt idx="20">
                  <c:v>531</c:v>
                </c:pt>
                <c:pt idx="21">
                  <c:v>531</c:v>
                </c:pt>
                <c:pt idx="22">
                  <c:v>524</c:v>
                </c:pt>
                <c:pt idx="23">
                  <c:v>535</c:v>
                </c:pt>
                <c:pt idx="24">
                  <c:v>536</c:v>
                </c:pt>
                <c:pt idx="25">
                  <c:v>547</c:v>
                </c:pt>
                <c:pt idx="26">
                  <c:v>555</c:v>
                </c:pt>
                <c:pt idx="27">
                  <c:v>562</c:v>
                </c:pt>
                <c:pt idx="28">
                  <c:v>578</c:v>
                </c:pt>
                <c:pt idx="29">
                  <c:v>556</c:v>
                </c:pt>
                <c:pt idx="30">
                  <c:v>570</c:v>
                </c:pt>
                <c:pt idx="31">
                  <c:v>583</c:v>
                </c:pt>
                <c:pt idx="32">
                  <c:v>592</c:v>
                </c:pt>
                <c:pt idx="33">
                  <c:v>596</c:v>
                </c:pt>
                <c:pt idx="34">
                  <c:v>601</c:v>
                </c:pt>
                <c:pt idx="35">
                  <c:v>609</c:v>
                </c:pt>
                <c:pt idx="36">
                  <c:v>621</c:v>
                </c:pt>
                <c:pt idx="37">
                  <c:v>620</c:v>
                </c:pt>
                <c:pt idx="38">
                  <c:v>633</c:v>
                </c:pt>
                <c:pt idx="39">
                  <c:v>628</c:v>
                </c:pt>
                <c:pt idx="40">
                  <c:v>643</c:v>
                </c:pt>
                <c:pt idx="41">
                  <c:v>648</c:v>
                </c:pt>
                <c:pt idx="42">
                  <c:v>651</c:v>
                </c:pt>
                <c:pt idx="43">
                  <c:v>649</c:v>
                </c:pt>
                <c:pt idx="44">
                  <c:v>646</c:v>
                </c:pt>
                <c:pt idx="45">
                  <c:v>641</c:v>
                </c:pt>
                <c:pt idx="46">
                  <c:v>642</c:v>
                </c:pt>
                <c:pt idx="47">
                  <c:v>643</c:v>
                </c:pt>
                <c:pt idx="48">
                  <c:v>652</c:v>
                </c:pt>
                <c:pt idx="49">
                  <c:v>648</c:v>
                </c:pt>
                <c:pt idx="50">
                  <c:v>649</c:v>
                </c:pt>
                <c:pt idx="51">
                  <c:v>656</c:v>
                </c:pt>
                <c:pt idx="52">
                  <c:v>652</c:v>
                </c:pt>
                <c:pt idx="53">
                  <c:v>644</c:v>
                </c:pt>
                <c:pt idx="54">
                  <c:v>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28-42C7-AA82-2E92826D8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364000"/>
        <c:axId val="891242512"/>
      </c:lineChart>
      <c:catAx>
        <c:axId val="8803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242512"/>
        <c:crosses val="autoZero"/>
        <c:auto val="1"/>
        <c:lblAlgn val="ctr"/>
        <c:lblOffset val="100"/>
        <c:noMultiLvlLbl val="0"/>
      </c:catAx>
      <c:valAx>
        <c:axId val="8912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DA4D-BCD7-4A29-A717-DC4D1D050A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F79BF2-F4EF-4E96-98D4-2CFB70F08687}">
      <dgm:prSet/>
      <dgm:spPr/>
      <dgm:t>
        <a:bodyPr/>
        <a:lstStyle/>
        <a:p>
          <a:pPr rtl="0"/>
          <a:r>
            <a:rPr lang="en-US" dirty="0"/>
            <a:t>We provide compassionate care without compromise.</a:t>
          </a:r>
        </a:p>
      </dgm:t>
    </dgm:pt>
    <dgm:pt modelId="{F3EC2ABC-93AF-4BCA-A77F-7C53F72F9B41}" type="parTrans" cxnId="{753AC79C-0154-4B1C-939A-DDC8CC3488A6}">
      <dgm:prSet/>
      <dgm:spPr/>
      <dgm:t>
        <a:bodyPr/>
        <a:lstStyle/>
        <a:p>
          <a:endParaRPr lang="en-US"/>
        </a:p>
      </dgm:t>
    </dgm:pt>
    <dgm:pt modelId="{18F8BDD9-37A8-4235-B025-4F067C7A872A}" type="sibTrans" cxnId="{753AC79C-0154-4B1C-939A-DDC8CC3488A6}">
      <dgm:prSet/>
      <dgm:spPr/>
      <dgm:t>
        <a:bodyPr/>
        <a:lstStyle/>
        <a:p>
          <a:endParaRPr lang="en-US"/>
        </a:p>
      </dgm:t>
    </dgm:pt>
    <dgm:pt modelId="{6F1B00FB-FAC8-4424-8C78-2731C0E269EF}">
      <dgm:prSet/>
      <dgm:spPr/>
      <dgm:t>
        <a:bodyPr/>
        <a:lstStyle/>
        <a:p>
          <a:pPr rtl="0"/>
          <a:r>
            <a:rPr lang="en-US" dirty="0"/>
            <a:t>We educate scientists and health care professionals for the future.</a:t>
          </a:r>
        </a:p>
      </dgm:t>
    </dgm:pt>
    <dgm:pt modelId="{03099116-3CAE-4B3F-B6C7-A3069D4E2045}" type="parTrans" cxnId="{E67AFCFA-C751-43A0-8DE3-AE7562A106F2}">
      <dgm:prSet/>
      <dgm:spPr/>
      <dgm:t>
        <a:bodyPr/>
        <a:lstStyle/>
        <a:p>
          <a:endParaRPr lang="en-US"/>
        </a:p>
      </dgm:t>
    </dgm:pt>
    <dgm:pt modelId="{90C2CB1D-4133-419A-8374-E98B798ED409}" type="sibTrans" cxnId="{E67AFCFA-C751-43A0-8DE3-AE7562A106F2}">
      <dgm:prSet/>
      <dgm:spPr/>
      <dgm:t>
        <a:bodyPr/>
        <a:lstStyle/>
        <a:p>
          <a:endParaRPr lang="en-US"/>
        </a:p>
      </dgm:t>
    </dgm:pt>
    <dgm:pt modelId="{CBC55F59-3719-455E-8D22-946F461207B3}">
      <dgm:prSet/>
      <dgm:spPr/>
      <dgm:t>
        <a:bodyPr/>
        <a:lstStyle/>
        <a:p>
          <a:pPr rtl="0"/>
          <a:r>
            <a:rPr lang="en-US" b="0" dirty="0"/>
            <a:t>We engage in research to advance knowledge and well-being.</a:t>
          </a:r>
          <a:endParaRPr lang="en-US" dirty="0"/>
        </a:p>
      </dgm:t>
    </dgm:pt>
    <dgm:pt modelId="{A3331AA8-A446-43E9-A3A6-F6541C752805}" type="parTrans" cxnId="{581CA33E-C73C-485A-9FB2-004E130629D5}">
      <dgm:prSet/>
      <dgm:spPr/>
      <dgm:t>
        <a:bodyPr/>
        <a:lstStyle/>
        <a:p>
          <a:endParaRPr lang="en-US"/>
        </a:p>
      </dgm:t>
    </dgm:pt>
    <dgm:pt modelId="{0C220F2A-D09F-4A9B-9E70-9C7FEF9611BF}" type="sibTrans" cxnId="{581CA33E-C73C-485A-9FB2-004E130629D5}">
      <dgm:prSet/>
      <dgm:spPr/>
      <dgm:t>
        <a:bodyPr/>
        <a:lstStyle/>
        <a:p>
          <a:endParaRPr lang="en-US"/>
        </a:p>
      </dgm:t>
    </dgm:pt>
    <dgm:pt modelId="{27369DE0-9D0E-4DC4-8206-631D41A07895}" type="pres">
      <dgm:prSet presAssocID="{9437DA4D-BCD7-4A29-A717-DC4D1D050AA3}" presName="linearFlow" presStyleCnt="0">
        <dgm:presLayoutVars>
          <dgm:dir/>
          <dgm:resizeHandles val="exact"/>
        </dgm:presLayoutVars>
      </dgm:prSet>
      <dgm:spPr/>
    </dgm:pt>
    <dgm:pt modelId="{0F68C7E8-EB96-47CD-82B1-E6B1A391F557}" type="pres">
      <dgm:prSet presAssocID="{28F79BF2-F4EF-4E96-98D4-2CFB70F08687}" presName="composite" presStyleCnt="0"/>
      <dgm:spPr/>
    </dgm:pt>
    <dgm:pt modelId="{BEBCB524-4179-49F4-AE66-2973B3E90253}" type="pres">
      <dgm:prSet presAssocID="{28F79BF2-F4EF-4E96-98D4-2CFB70F0868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A298BE9-6E1E-40E6-8388-E80F236BB513}" type="pres">
      <dgm:prSet presAssocID="{28F79BF2-F4EF-4E96-98D4-2CFB70F086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0BEB4-A579-4D65-97A5-1E88DF816CA3}" type="pres">
      <dgm:prSet presAssocID="{18F8BDD9-37A8-4235-B025-4F067C7A872A}" presName="spacing" presStyleCnt="0"/>
      <dgm:spPr/>
    </dgm:pt>
    <dgm:pt modelId="{74400E7D-2DB2-4493-A191-F132807E0408}" type="pres">
      <dgm:prSet presAssocID="{6F1B00FB-FAC8-4424-8C78-2731C0E269EF}" presName="composite" presStyleCnt="0"/>
      <dgm:spPr/>
    </dgm:pt>
    <dgm:pt modelId="{5BA37FD8-F0BA-416B-9DA0-9AAE5E249C74}" type="pres">
      <dgm:prSet presAssocID="{6F1B00FB-FAC8-4424-8C78-2731C0E269EF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1A64827-4259-4613-A84A-4C67AD80AC9F}" type="pres">
      <dgm:prSet presAssocID="{6F1B00FB-FAC8-4424-8C78-2731C0E269E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0085C-B817-4B75-AF23-D027F1CC17F4}" type="pres">
      <dgm:prSet presAssocID="{90C2CB1D-4133-419A-8374-E98B798ED409}" presName="spacing" presStyleCnt="0"/>
      <dgm:spPr/>
    </dgm:pt>
    <dgm:pt modelId="{5D64717B-931A-489C-B967-396C5EA98582}" type="pres">
      <dgm:prSet presAssocID="{CBC55F59-3719-455E-8D22-946F461207B3}" presName="composite" presStyleCnt="0"/>
      <dgm:spPr/>
    </dgm:pt>
    <dgm:pt modelId="{C7C56FD4-0688-4CF7-A592-103694806A92}" type="pres">
      <dgm:prSet presAssocID="{CBC55F59-3719-455E-8D22-946F461207B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5FBF484-22B5-477B-8C6D-F8E87AD54EE3}" type="pres">
      <dgm:prSet presAssocID="{CBC55F59-3719-455E-8D22-946F461207B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5B7A0-E96F-49FF-915E-7E9410608996}" type="presOf" srcId="{28F79BF2-F4EF-4E96-98D4-2CFB70F08687}" destId="{CA298BE9-6E1E-40E6-8388-E80F236BB513}" srcOrd="0" destOrd="0" presId="urn:microsoft.com/office/officeart/2005/8/layout/vList3"/>
    <dgm:cxn modelId="{D0AFB746-D529-485A-A61D-1928C75EC403}" type="presOf" srcId="{9437DA4D-BCD7-4A29-A717-DC4D1D050AA3}" destId="{27369DE0-9D0E-4DC4-8206-631D41A07895}" srcOrd="0" destOrd="0" presId="urn:microsoft.com/office/officeart/2005/8/layout/vList3"/>
    <dgm:cxn modelId="{F0458E13-1007-40E4-A20A-F2C12B0DB298}" type="presOf" srcId="{CBC55F59-3719-455E-8D22-946F461207B3}" destId="{55FBF484-22B5-477B-8C6D-F8E87AD54EE3}" srcOrd="0" destOrd="0" presId="urn:microsoft.com/office/officeart/2005/8/layout/vList3"/>
    <dgm:cxn modelId="{92E95426-6969-41E1-8306-CC850CE67146}" type="presOf" srcId="{6F1B00FB-FAC8-4424-8C78-2731C0E269EF}" destId="{41A64827-4259-4613-A84A-4C67AD80AC9F}" srcOrd="0" destOrd="0" presId="urn:microsoft.com/office/officeart/2005/8/layout/vList3"/>
    <dgm:cxn modelId="{753AC79C-0154-4B1C-939A-DDC8CC3488A6}" srcId="{9437DA4D-BCD7-4A29-A717-DC4D1D050AA3}" destId="{28F79BF2-F4EF-4E96-98D4-2CFB70F08687}" srcOrd="0" destOrd="0" parTransId="{F3EC2ABC-93AF-4BCA-A77F-7C53F72F9B41}" sibTransId="{18F8BDD9-37A8-4235-B025-4F067C7A872A}"/>
    <dgm:cxn modelId="{581CA33E-C73C-485A-9FB2-004E130629D5}" srcId="{9437DA4D-BCD7-4A29-A717-DC4D1D050AA3}" destId="{CBC55F59-3719-455E-8D22-946F461207B3}" srcOrd="2" destOrd="0" parTransId="{A3331AA8-A446-43E9-A3A6-F6541C752805}" sibTransId="{0C220F2A-D09F-4A9B-9E70-9C7FEF9611BF}"/>
    <dgm:cxn modelId="{E67AFCFA-C751-43A0-8DE3-AE7562A106F2}" srcId="{9437DA4D-BCD7-4A29-A717-DC4D1D050AA3}" destId="{6F1B00FB-FAC8-4424-8C78-2731C0E269EF}" srcOrd="1" destOrd="0" parTransId="{03099116-3CAE-4B3F-B6C7-A3069D4E2045}" sibTransId="{90C2CB1D-4133-419A-8374-E98B798ED409}"/>
    <dgm:cxn modelId="{952F2423-755B-483B-9D45-43C47D355A53}" type="presParOf" srcId="{27369DE0-9D0E-4DC4-8206-631D41A07895}" destId="{0F68C7E8-EB96-47CD-82B1-E6B1A391F557}" srcOrd="0" destOrd="0" presId="urn:microsoft.com/office/officeart/2005/8/layout/vList3"/>
    <dgm:cxn modelId="{19514997-8A43-47CB-A267-ED6E5605CD15}" type="presParOf" srcId="{0F68C7E8-EB96-47CD-82B1-E6B1A391F557}" destId="{BEBCB524-4179-49F4-AE66-2973B3E90253}" srcOrd="0" destOrd="0" presId="urn:microsoft.com/office/officeart/2005/8/layout/vList3"/>
    <dgm:cxn modelId="{CC4C5D40-5616-47CD-807C-51F71AB7F1C7}" type="presParOf" srcId="{0F68C7E8-EB96-47CD-82B1-E6B1A391F557}" destId="{CA298BE9-6E1E-40E6-8388-E80F236BB513}" srcOrd="1" destOrd="0" presId="urn:microsoft.com/office/officeart/2005/8/layout/vList3"/>
    <dgm:cxn modelId="{C30D9A10-459D-4A7B-9C70-24FB34811E20}" type="presParOf" srcId="{27369DE0-9D0E-4DC4-8206-631D41A07895}" destId="{93A0BEB4-A579-4D65-97A5-1E88DF816CA3}" srcOrd="1" destOrd="0" presId="urn:microsoft.com/office/officeart/2005/8/layout/vList3"/>
    <dgm:cxn modelId="{0CB41D21-388C-4609-A056-F1ACCBEC49AF}" type="presParOf" srcId="{27369DE0-9D0E-4DC4-8206-631D41A07895}" destId="{74400E7D-2DB2-4493-A191-F132807E0408}" srcOrd="2" destOrd="0" presId="urn:microsoft.com/office/officeart/2005/8/layout/vList3"/>
    <dgm:cxn modelId="{7BFD4155-223D-4849-AC2E-2BDF3C6FC274}" type="presParOf" srcId="{74400E7D-2DB2-4493-A191-F132807E0408}" destId="{5BA37FD8-F0BA-416B-9DA0-9AAE5E249C74}" srcOrd="0" destOrd="0" presId="urn:microsoft.com/office/officeart/2005/8/layout/vList3"/>
    <dgm:cxn modelId="{868AB1C6-3856-4FF2-A332-A0327787DD02}" type="presParOf" srcId="{74400E7D-2DB2-4493-A191-F132807E0408}" destId="{41A64827-4259-4613-A84A-4C67AD80AC9F}" srcOrd="1" destOrd="0" presId="urn:microsoft.com/office/officeart/2005/8/layout/vList3"/>
    <dgm:cxn modelId="{8A987A89-EC59-4FAA-B340-EE366651F27D}" type="presParOf" srcId="{27369DE0-9D0E-4DC4-8206-631D41A07895}" destId="{1CD0085C-B817-4B75-AF23-D027F1CC17F4}" srcOrd="3" destOrd="0" presId="urn:microsoft.com/office/officeart/2005/8/layout/vList3"/>
    <dgm:cxn modelId="{BFC95BD8-DE9A-4A16-B150-13D993D5F710}" type="presParOf" srcId="{27369DE0-9D0E-4DC4-8206-631D41A07895}" destId="{5D64717B-931A-489C-B967-396C5EA98582}" srcOrd="4" destOrd="0" presId="urn:microsoft.com/office/officeart/2005/8/layout/vList3"/>
    <dgm:cxn modelId="{782F6CEF-5316-4FB7-94E3-BA9CAE713A70}" type="presParOf" srcId="{5D64717B-931A-489C-B967-396C5EA98582}" destId="{C7C56FD4-0688-4CF7-A592-103694806A92}" srcOrd="0" destOrd="0" presId="urn:microsoft.com/office/officeart/2005/8/layout/vList3"/>
    <dgm:cxn modelId="{D6E7B19E-D4C8-488C-8B81-F302DECE9147}" type="presParOf" srcId="{5D64717B-931A-489C-B967-396C5EA98582}" destId="{55FBF484-22B5-477B-8C6D-F8E87AD54E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898E8-7E23-41DC-A122-13CC431E32C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A3D5F-D045-4E8B-B4BD-89539B2C2822}">
      <dgm:prSet/>
      <dgm:spPr/>
      <dgm:t>
        <a:bodyPr/>
        <a:lstStyle/>
        <a:p>
          <a:pPr rtl="0"/>
          <a:r>
            <a:rPr lang="en-US" dirty="0"/>
            <a:t>Pharmaceutical industry-sponsored (</a:t>
          </a:r>
          <a:r>
            <a:rPr lang="en-US" dirty="0" err="1"/>
            <a:t>eg</a:t>
          </a:r>
          <a:r>
            <a:rPr lang="en-US" dirty="0"/>
            <a:t>, GSK, Genentech, Pfizer)</a:t>
          </a:r>
        </a:p>
      </dgm:t>
    </dgm:pt>
    <dgm:pt modelId="{C9D11BA4-75CF-4AE1-99EB-7669C5DD93E9}" type="parTrans" cxnId="{BC896DCF-A2DE-4A53-B492-8183385B312A}">
      <dgm:prSet/>
      <dgm:spPr/>
      <dgm:t>
        <a:bodyPr/>
        <a:lstStyle/>
        <a:p>
          <a:endParaRPr lang="en-US"/>
        </a:p>
      </dgm:t>
    </dgm:pt>
    <dgm:pt modelId="{FE3B494F-6CD2-417F-AE8F-8E87A9098103}" type="sibTrans" cxnId="{BC896DCF-A2DE-4A53-B492-8183385B312A}">
      <dgm:prSet/>
      <dgm:spPr/>
      <dgm:t>
        <a:bodyPr/>
        <a:lstStyle/>
        <a:p>
          <a:endParaRPr lang="en-US"/>
        </a:p>
      </dgm:t>
    </dgm:pt>
    <dgm:pt modelId="{D9F158F2-503E-459A-A7B5-2B0E608C96E4}">
      <dgm:prSet/>
      <dgm:spPr/>
      <dgm:t>
        <a:bodyPr/>
        <a:lstStyle/>
        <a:p>
          <a:pPr rtl="0"/>
          <a:r>
            <a:rPr lang="en-US"/>
            <a:t>Cooperative groups (eg, ECOG, SWOG, Alliance, ETCTN)</a:t>
          </a:r>
        </a:p>
      </dgm:t>
    </dgm:pt>
    <dgm:pt modelId="{F267147D-5F30-45DC-B7AA-454F7F290701}" type="parTrans" cxnId="{01E8E415-8117-4EA4-B691-6D763B2D25B5}">
      <dgm:prSet/>
      <dgm:spPr/>
      <dgm:t>
        <a:bodyPr/>
        <a:lstStyle/>
        <a:p>
          <a:endParaRPr lang="en-US"/>
        </a:p>
      </dgm:t>
    </dgm:pt>
    <dgm:pt modelId="{28051C77-7CEC-4982-B0CC-C71C12147B56}" type="sibTrans" cxnId="{01E8E415-8117-4EA4-B691-6D763B2D25B5}">
      <dgm:prSet/>
      <dgm:spPr/>
      <dgm:t>
        <a:bodyPr/>
        <a:lstStyle/>
        <a:p>
          <a:endParaRPr lang="en-US"/>
        </a:p>
      </dgm:t>
    </dgm:pt>
    <dgm:pt modelId="{DD099333-693B-459B-AFC2-A059205F822E}">
      <dgm:prSet/>
      <dgm:spPr/>
      <dgm:t>
        <a:bodyPr/>
        <a:lstStyle/>
        <a:p>
          <a:pPr rtl="0"/>
          <a:r>
            <a:rPr lang="en-US"/>
            <a:t>PI-initiated (MDs, residents, fellows, PhD)</a:t>
          </a:r>
        </a:p>
      </dgm:t>
    </dgm:pt>
    <dgm:pt modelId="{0AE624F0-2ECD-46F6-B167-CA818928AF02}" type="parTrans" cxnId="{F94D5D97-64FF-4A99-97A3-785F3A3C5030}">
      <dgm:prSet/>
      <dgm:spPr/>
      <dgm:t>
        <a:bodyPr/>
        <a:lstStyle/>
        <a:p>
          <a:endParaRPr lang="en-US"/>
        </a:p>
      </dgm:t>
    </dgm:pt>
    <dgm:pt modelId="{17A345FC-0529-4AB0-8174-A8FF0956F113}" type="sibTrans" cxnId="{F94D5D97-64FF-4A99-97A3-785F3A3C5030}">
      <dgm:prSet/>
      <dgm:spPr/>
      <dgm:t>
        <a:bodyPr/>
        <a:lstStyle/>
        <a:p>
          <a:endParaRPr lang="en-US"/>
        </a:p>
      </dgm:t>
    </dgm:pt>
    <dgm:pt modelId="{F02D19F8-1A49-44C0-915C-5287C0D2171F}">
      <dgm:prSet/>
      <dgm:spPr/>
      <dgm:t>
        <a:bodyPr/>
        <a:lstStyle/>
        <a:p>
          <a:pPr rtl="0"/>
          <a:r>
            <a:rPr lang="en-US"/>
            <a:t>NIH-grant funded, other foundations</a:t>
          </a:r>
        </a:p>
      </dgm:t>
    </dgm:pt>
    <dgm:pt modelId="{824204ED-FE31-4A42-B629-96C43B27CA35}" type="parTrans" cxnId="{B3685B9D-91D8-4ACA-BD89-7FB9292ECE6C}">
      <dgm:prSet/>
      <dgm:spPr/>
      <dgm:t>
        <a:bodyPr/>
        <a:lstStyle/>
        <a:p>
          <a:endParaRPr lang="en-US"/>
        </a:p>
      </dgm:t>
    </dgm:pt>
    <dgm:pt modelId="{760B74B6-49C9-4155-AC84-1EBAA64AC610}" type="sibTrans" cxnId="{B3685B9D-91D8-4ACA-BD89-7FB9292ECE6C}">
      <dgm:prSet/>
      <dgm:spPr/>
      <dgm:t>
        <a:bodyPr/>
        <a:lstStyle/>
        <a:p>
          <a:endParaRPr lang="en-US"/>
        </a:p>
      </dgm:t>
    </dgm:pt>
    <dgm:pt modelId="{B989565A-5919-4A89-9966-BD59DB471537}" type="pres">
      <dgm:prSet presAssocID="{B91898E8-7E23-41DC-A122-13CC431E32C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4FD53B-4501-4947-B0F9-358566401EF8}" type="pres">
      <dgm:prSet presAssocID="{B91898E8-7E23-41DC-A122-13CC431E32CC}" presName="diamond" presStyleLbl="bgShp" presStyleIdx="0" presStyleCnt="1"/>
      <dgm:spPr/>
    </dgm:pt>
    <dgm:pt modelId="{41B771D9-87F8-481A-BADA-D6FB18D9C84E}" type="pres">
      <dgm:prSet presAssocID="{B91898E8-7E23-41DC-A122-13CC431E32C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91EF2-5691-4234-A70E-9B8B974C34B0}" type="pres">
      <dgm:prSet presAssocID="{B91898E8-7E23-41DC-A122-13CC431E32C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8CF4-3C9C-4532-9768-1B5350E1C4C5}" type="pres">
      <dgm:prSet presAssocID="{B91898E8-7E23-41DC-A122-13CC431E32C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07438-30AE-4925-8588-6E55A80A85A9}" type="pres">
      <dgm:prSet presAssocID="{B91898E8-7E23-41DC-A122-13CC431E32C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8E415-8117-4EA4-B691-6D763B2D25B5}" srcId="{B91898E8-7E23-41DC-A122-13CC431E32CC}" destId="{D9F158F2-503E-459A-A7B5-2B0E608C96E4}" srcOrd="1" destOrd="0" parTransId="{F267147D-5F30-45DC-B7AA-454F7F290701}" sibTransId="{28051C77-7CEC-4982-B0CC-C71C12147B56}"/>
    <dgm:cxn modelId="{BC896DCF-A2DE-4A53-B492-8183385B312A}" srcId="{B91898E8-7E23-41DC-A122-13CC431E32CC}" destId="{205A3D5F-D045-4E8B-B4BD-89539B2C2822}" srcOrd="0" destOrd="0" parTransId="{C9D11BA4-75CF-4AE1-99EB-7669C5DD93E9}" sibTransId="{FE3B494F-6CD2-417F-AE8F-8E87A9098103}"/>
    <dgm:cxn modelId="{F94D5D97-64FF-4A99-97A3-785F3A3C5030}" srcId="{B91898E8-7E23-41DC-A122-13CC431E32CC}" destId="{DD099333-693B-459B-AFC2-A059205F822E}" srcOrd="2" destOrd="0" parTransId="{0AE624F0-2ECD-46F6-B167-CA818928AF02}" sibTransId="{17A345FC-0529-4AB0-8174-A8FF0956F113}"/>
    <dgm:cxn modelId="{B0DBA5DB-D695-41A1-8B97-A73C1C5123CD}" type="presOf" srcId="{DD099333-693B-459B-AFC2-A059205F822E}" destId="{EFD18CF4-3C9C-4532-9768-1B5350E1C4C5}" srcOrd="0" destOrd="0" presId="urn:microsoft.com/office/officeart/2005/8/layout/matrix3"/>
    <dgm:cxn modelId="{93386594-DC4C-430E-958B-4D0D6A8492D9}" type="presOf" srcId="{D9F158F2-503E-459A-A7B5-2B0E608C96E4}" destId="{8F491EF2-5691-4234-A70E-9B8B974C34B0}" srcOrd="0" destOrd="0" presId="urn:microsoft.com/office/officeart/2005/8/layout/matrix3"/>
    <dgm:cxn modelId="{6354C4DA-F5D5-41D4-A64F-E8AAE382B2E0}" type="presOf" srcId="{F02D19F8-1A49-44C0-915C-5287C0D2171F}" destId="{6D707438-30AE-4925-8588-6E55A80A85A9}" srcOrd="0" destOrd="0" presId="urn:microsoft.com/office/officeart/2005/8/layout/matrix3"/>
    <dgm:cxn modelId="{B3685B9D-91D8-4ACA-BD89-7FB9292ECE6C}" srcId="{B91898E8-7E23-41DC-A122-13CC431E32CC}" destId="{F02D19F8-1A49-44C0-915C-5287C0D2171F}" srcOrd="3" destOrd="0" parTransId="{824204ED-FE31-4A42-B629-96C43B27CA35}" sibTransId="{760B74B6-49C9-4155-AC84-1EBAA64AC610}"/>
    <dgm:cxn modelId="{D4CE2D8B-173D-4854-A6C4-16EBC5C514D5}" type="presOf" srcId="{B91898E8-7E23-41DC-A122-13CC431E32CC}" destId="{B989565A-5919-4A89-9966-BD59DB471537}" srcOrd="0" destOrd="0" presId="urn:microsoft.com/office/officeart/2005/8/layout/matrix3"/>
    <dgm:cxn modelId="{BE58415C-7E92-476E-B3B6-74A157427AA2}" type="presOf" srcId="{205A3D5F-D045-4E8B-B4BD-89539B2C2822}" destId="{41B771D9-87F8-481A-BADA-D6FB18D9C84E}" srcOrd="0" destOrd="0" presId="urn:microsoft.com/office/officeart/2005/8/layout/matrix3"/>
    <dgm:cxn modelId="{9E4D135A-DE76-4405-9075-4AE82DE360AD}" type="presParOf" srcId="{B989565A-5919-4A89-9966-BD59DB471537}" destId="{F94FD53B-4501-4947-B0F9-358566401EF8}" srcOrd="0" destOrd="0" presId="urn:microsoft.com/office/officeart/2005/8/layout/matrix3"/>
    <dgm:cxn modelId="{F5203C5C-B72E-4682-87E5-C2CF52809866}" type="presParOf" srcId="{B989565A-5919-4A89-9966-BD59DB471537}" destId="{41B771D9-87F8-481A-BADA-D6FB18D9C84E}" srcOrd="1" destOrd="0" presId="urn:microsoft.com/office/officeart/2005/8/layout/matrix3"/>
    <dgm:cxn modelId="{A6D75D1B-35DC-429C-B8D6-C2DCC0716AEB}" type="presParOf" srcId="{B989565A-5919-4A89-9966-BD59DB471537}" destId="{8F491EF2-5691-4234-A70E-9B8B974C34B0}" srcOrd="2" destOrd="0" presId="urn:microsoft.com/office/officeart/2005/8/layout/matrix3"/>
    <dgm:cxn modelId="{EA54C07D-0F7D-45D7-9234-E04793408553}" type="presParOf" srcId="{B989565A-5919-4A89-9966-BD59DB471537}" destId="{EFD18CF4-3C9C-4532-9768-1B5350E1C4C5}" srcOrd="3" destOrd="0" presId="urn:microsoft.com/office/officeart/2005/8/layout/matrix3"/>
    <dgm:cxn modelId="{FE638B34-2E7D-4912-923B-71397162279E}" type="presParOf" srcId="{B989565A-5919-4A89-9966-BD59DB471537}" destId="{6D707438-30AE-4925-8588-6E55A80A85A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132CA-91A4-486E-A991-EEF5294687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C91DA3-56A8-4037-8BCB-74168555CE5F}">
      <dgm:prSet custT="1"/>
      <dgm:spPr/>
      <dgm:t>
        <a:bodyPr/>
        <a:lstStyle/>
        <a:p>
          <a:pPr rtl="0"/>
          <a:r>
            <a:rPr lang="en-US" sz="2000" dirty="0"/>
            <a:t>IDS pharmacy is responsible for the following:</a:t>
          </a:r>
        </a:p>
      </dgm:t>
    </dgm:pt>
    <dgm:pt modelId="{CD0767A8-02BC-46E4-A30B-2C42EA3B2F21}" type="parTrans" cxnId="{6EB494EF-18D1-4749-8662-3B9576D3960A}">
      <dgm:prSet/>
      <dgm:spPr/>
      <dgm:t>
        <a:bodyPr/>
        <a:lstStyle/>
        <a:p>
          <a:endParaRPr lang="en-US"/>
        </a:p>
      </dgm:t>
    </dgm:pt>
    <dgm:pt modelId="{C43068B1-DCCE-475A-BFCE-558B546F2A98}" type="sibTrans" cxnId="{6EB494EF-18D1-4749-8662-3B9576D3960A}">
      <dgm:prSet/>
      <dgm:spPr/>
      <dgm:t>
        <a:bodyPr/>
        <a:lstStyle/>
        <a:p>
          <a:endParaRPr lang="en-US"/>
        </a:p>
      </dgm:t>
    </dgm:pt>
    <dgm:pt modelId="{E4FB6301-B373-46D5-9053-3139902893E0}">
      <dgm:prSet custT="1"/>
      <dgm:spPr/>
      <dgm:t>
        <a:bodyPr/>
        <a:lstStyle/>
        <a:p>
          <a:pPr rtl="0"/>
          <a:r>
            <a:rPr lang="en-US" sz="2000" dirty="0"/>
            <a:t>Receipt and storage of study medication</a:t>
          </a:r>
        </a:p>
      </dgm:t>
    </dgm:pt>
    <dgm:pt modelId="{5103594A-7146-4435-96CD-740C7B835A12}" type="parTrans" cxnId="{9AE885F6-1471-433B-B052-194AD733E27E}">
      <dgm:prSet/>
      <dgm:spPr/>
      <dgm:t>
        <a:bodyPr/>
        <a:lstStyle/>
        <a:p>
          <a:endParaRPr lang="en-US"/>
        </a:p>
      </dgm:t>
    </dgm:pt>
    <dgm:pt modelId="{151B01E9-C909-4C03-BB7B-D2BF09C551E2}" type="sibTrans" cxnId="{9AE885F6-1471-433B-B052-194AD733E27E}">
      <dgm:prSet/>
      <dgm:spPr/>
      <dgm:t>
        <a:bodyPr/>
        <a:lstStyle/>
        <a:p>
          <a:endParaRPr lang="en-US"/>
        </a:p>
      </dgm:t>
    </dgm:pt>
    <dgm:pt modelId="{B2FCE640-028C-446F-8192-8AE5F555EF38}">
      <dgm:prSet custT="1"/>
      <dgm:spPr/>
      <dgm:t>
        <a:bodyPr/>
        <a:lstStyle/>
        <a:p>
          <a:pPr rtl="0"/>
          <a:r>
            <a:rPr lang="en-US" sz="2000" dirty="0"/>
            <a:t>Proper labeling and dispensing</a:t>
          </a:r>
        </a:p>
      </dgm:t>
    </dgm:pt>
    <dgm:pt modelId="{01985B87-78AF-4341-ACFD-E23459A499CE}" type="parTrans" cxnId="{DAC07982-2E2A-40FB-8576-AF35C5457A88}">
      <dgm:prSet/>
      <dgm:spPr/>
      <dgm:t>
        <a:bodyPr/>
        <a:lstStyle/>
        <a:p>
          <a:endParaRPr lang="en-US"/>
        </a:p>
      </dgm:t>
    </dgm:pt>
    <dgm:pt modelId="{D43CF3D9-3585-4A90-8105-9F3E44704E20}" type="sibTrans" cxnId="{DAC07982-2E2A-40FB-8576-AF35C5457A88}">
      <dgm:prSet/>
      <dgm:spPr/>
      <dgm:t>
        <a:bodyPr/>
        <a:lstStyle/>
        <a:p>
          <a:endParaRPr lang="en-US"/>
        </a:p>
      </dgm:t>
    </dgm:pt>
    <dgm:pt modelId="{E24E31D2-35F0-404E-96BF-605F237055B6}">
      <dgm:prSet custT="1"/>
      <dgm:spPr/>
      <dgm:t>
        <a:bodyPr/>
        <a:lstStyle/>
        <a:p>
          <a:pPr rtl="0"/>
          <a:r>
            <a:rPr lang="en-US" sz="2000" dirty="0"/>
            <a:t>Drug accountability</a:t>
          </a:r>
        </a:p>
      </dgm:t>
    </dgm:pt>
    <dgm:pt modelId="{F809AB16-E7DE-472B-9628-64D2439AED8B}" type="parTrans" cxnId="{8087A900-44AC-4AE1-BB3D-62E9FEB02B45}">
      <dgm:prSet/>
      <dgm:spPr/>
      <dgm:t>
        <a:bodyPr/>
        <a:lstStyle/>
        <a:p>
          <a:endParaRPr lang="en-US"/>
        </a:p>
      </dgm:t>
    </dgm:pt>
    <dgm:pt modelId="{4C8C0DD3-9C3C-47DF-87B2-C6E943BE069B}" type="sibTrans" cxnId="{8087A900-44AC-4AE1-BB3D-62E9FEB02B45}">
      <dgm:prSet/>
      <dgm:spPr/>
      <dgm:t>
        <a:bodyPr/>
        <a:lstStyle/>
        <a:p>
          <a:endParaRPr lang="en-US"/>
        </a:p>
      </dgm:t>
    </dgm:pt>
    <dgm:pt modelId="{D09725AE-58A7-44AA-89E9-DB7AB9B75CCF}">
      <dgm:prSet custT="1"/>
      <dgm:spPr/>
      <dgm:t>
        <a:bodyPr/>
        <a:lstStyle/>
        <a:p>
          <a:pPr rtl="0"/>
          <a:r>
            <a:rPr lang="en-US" sz="2000" dirty="0"/>
            <a:t>Proper disposal or destruction</a:t>
          </a:r>
        </a:p>
      </dgm:t>
    </dgm:pt>
    <dgm:pt modelId="{5B6BF172-D6DB-4E15-A05C-1648A9BDDA9C}" type="parTrans" cxnId="{9AB49F75-D705-402D-9C16-BEAEED996C5A}">
      <dgm:prSet/>
      <dgm:spPr/>
      <dgm:t>
        <a:bodyPr/>
        <a:lstStyle/>
        <a:p>
          <a:endParaRPr lang="en-US"/>
        </a:p>
      </dgm:t>
    </dgm:pt>
    <dgm:pt modelId="{A4EF3A50-1C0C-4CF9-9538-CD1CEC7A0B98}" type="sibTrans" cxnId="{9AB49F75-D705-402D-9C16-BEAEED996C5A}">
      <dgm:prSet/>
      <dgm:spPr/>
      <dgm:t>
        <a:bodyPr/>
        <a:lstStyle/>
        <a:p>
          <a:endParaRPr lang="en-US"/>
        </a:p>
      </dgm:t>
    </dgm:pt>
    <dgm:pt modelId="{140B3AB0-0EB3-4F0E-84E5-E94676CAEEB7}">
      <dgm:prSet custT="1"/>
      <dgm:spPr/>
      <dgm:t>
        <a:bodyPr/>
        <a:lstStyle/>
        <a:p>
          <a:pPr rtl="0"/>
          <a:r>
            <a:rPr lang="en-US" sz="2000" dirty="0"/>
            <a:t>Billing for services related to investigational drugs</a:t>
          </a:r>
        </a:p>
      </dgm:t>
    </dgm:pt>
    <dgm:pt modelId="{68384A96-4F17-4D30-BD17-6371EC8F0CCA}" type="parTrans" cxnId="{590903A4-81C2-4980-A985-0EF887057109}">
      <dgm:prSet/>
      <dgm:spPr/>
      <dgm:t>
        <a:bodyPr/>
        <a:lstStyle/>
        <a:p>
          <a:endParaRPr lang="en-US"/>
        </a:p>
      </dgm:t>
    </dgm:pt>
    <dgm:pt modelId="{D4EB1375-2F1D-4E3C-99F7-AB2247E93C8D}" type="sibTrans" cxnId="{590903A4-81C2-4980-A985-0EF887057109}">
      <dgm:prSet/>
      <dgm:spPr/>
      <dgm:t>
        <a:bodyPr/>
        <a:lstStyle/>
        <a:p>
          <a:endParaRPr lang="en-US"/>
        </a:p>
      </dgm:t>
    </dgm:pt>
    <dgm:pt modelId="{70174ABA-B2C1-4720-88E6-EAC7AB451AEC}">
      <dgm:prSet custT="1"/>
      <dgm:spPr/>
      <dgm:t>
        <a:bodyPr/>
        <a:lstStyle/>
        <a:p>
          <a:pPr rtl="0"/>
          <a:r>
            <a:rPr lang="en-US" sz="2000" dirty="0"/>
            <a:t>Responsible for tasks assigned on “delegation of authority” (DOA) log</a:t>
          </a:r>
        </a:p>
      </dgm:t>
    </dgm:pt>
    <dgm:pt modelId="{C81AA087-CA85-4A1F-905B-218962487C43}" type="parTrans" cxnId="{E78C0176-418D-49A9-A6BC-9CD0BA39FA89}">
      <dgm:prSet/>
      <dgm:spPr/>
      <dgm:t>
        <a:bodyPr/>
        <a:lstStyle/>
        <a:p>
          <a:endParaRPr lang="en-US"/>
        </a:p>
      </dgm:t>
    </dgm:pt>
    <dgm:pt modelId="{4ED415A6-D72F-4A14-826F-F7955D1E5368}" type="sibTrans" cxnId="{E78C0176-418D-49A9-A6BC-9CD0BA39FA89}">
      <dgm:prSet/>
      <dgm:spPr/>
      <dgm:t>
        <a:bodyPr/>
        <a:lstStyle/>
        <a:p>
          <a:endParaRPr lang="en-US"/>
        </a:p>
      </dgm:t>
    </dgm:pt>
    <dgm:pt modelId="{81ED478B-29EA-45FE-BF3D-CBB27D29C886}">
      <dgm:prSet custT="1"/>
      <dgm:spPr/>
      <dgm:t>
        <a:bodyPr/>
        <a:lstStyle/>
        <a:p>
          <a:pPr rtl="0"/>
          <a:r>
            <a:rPr lang="en-US" sz="2000" dirty="0"/>
            <a:t>This is a regulatory document defining role of study staff</a:t>
          </a:r>
        </a:p>
      </dgm:t>
    </dgm:pt>
    <dgm:pt modelId="{C05BF943-4666-437B-A6D1-DC17E3E00D2A}" type="parTrans" cxnId="{FB5948AE-A530-4347-8D13-508F59D20310}">
      <dgm:prSet/>
      <dgm:spPr/>
      <dgm:t>
        <a:bodyPr/>
        <a:lstStyle/>
        <a:p>
          <a:endParaRPr lang="en-US"/>
        </a:p>
      </dgm:t>
    </dgm:pt>
    <dgm:pt modelId="{56C05FAB-10B3-43EF-A5FA-79D59D7E22D6}" type="sibTrans" cxnId="{FB5948AE-A530-4347-8D13-508F59D20310}">
      <dgm:prSet/>
      <dgm:spPr/>
      <dgm:t>
        <a:bodyPr/>
        <a:lstStyle/>
        <a:p>
          <a:endParaRPr lang="en-US"/>
        </a:p>
      </dgm:t>
    </dgm:pt>
    <dgm:pt modelId="{D96D7C97-2A1F-49E9-A735-681291D83626}" type="pres">
      <dgm:prSet presAssocID="{F0D132CA-91A4-486E-A991-EEF5294687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EB4FE-3E6D-4E08-B1A0-38D39EAB8293}" type="pres">
      <dgm:prSet presAssocID="{4AC91DA3-56A8-4037-8BCB-74168555CE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625AA-2676-4DF1-9185-6C7CEDAD8153}" type="pres">
      <dgm:prSet presAssocID="{4AC91DA3-56A8-4037-8BCB-74168555CE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FC291-D314-46CC-9601-0B99927462C8}" type="pres">
      <dgm:prSet presAssocID="{70174ABA-B2C1-4720-88E6-EAC7AB451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5D8C4-5DD5-491B-8F51-60B48FF7B871}" type="pres">
      <dgm:prSet presAssocID="{70174ABA-B2C1-4720-88E6-EAC7AB451A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755CC-D446-4CE7-95FF-7988E84521B3}" type="presOf" srcId="{81ED478B-29EA-45FE-BF3D-CBB27D29C886}" destId="{4DD5D8C4-5DD5-491B-8F51-60B48FF7B871}" srcOrd="0" destOrd="0" presId="urn:microsoft.com/office/officeart/2005/8/layout/vList2"/>
    <dgm:cxn modelId="{CF81345D-CD80-43FD-8602-187B972D91BC}" type="presOf" srcId="{E4FB6301-B373-46D5-9053-3139902893E0}" destId="{2AB625AA-2676-4DF1-9185-6C7CEDAD8153}" srcOrd="0" destOrd="0" presId="urn:microsoft.com/office/officeart/2005/8/layout/vList2"/>
    <dgm:cxn modelId="{FB5948AE-A530-4347-8D13-508F59D20310}" srcId="{70174ABA-B2C1-4720-88E6-EAC7AB451AEC}" destId="{81ED478B-29EA-45FE-BF3D-CBB27D29C886}" srcOrd="0" destOrd="0" parTransId="{C05BF943-4666-437B-A6D1-DC17E3E00D2A}" sibTransId="{56C05FAB-10B3-43EF-A5FA-79D59D7E22D6}"/>
    <dgm:cxn modelId="{1C38C1E3-FF0B-4423-8B32-50B7990FEF09}" type="presOf" srcId="{E24E31D2-35F0-404E-96BF-605F237055B6}" destId="{2AB625AA-2676-4DF1-9185-6C7CEDAD8153}" srcOrd="0" destOrd="2" presId="urn:microsoft.com/office/officeart/2005/8/layout/vList2"/>
    <dgm:cxn modelId="{9AB49F75-D705-402D-9C16-BEAEED996C5A}" srcId="{4AC91DA3-56A8-4037-8BCB-74168555CE5F}" destId="{D09725AE-58A7-44AA-89E9-DB7AB9B75CCF}" srcOrd="3" destOrd="0" parTransId="{5B6BF172-D6DB-4E15-A05C-1648A9BDDA9C}" sibTransId="{A4EF3A50-1C0C-4CF9-9538-CD1CEC7A0B98}"/>
    <dgm:cxn modelId="{9AE885F6-1471-433B-B052-194AD733E27E}" srcId="{4AC91DA3-56A8-4037-8BCB-74168555CE5F}" destId="{E4FB6301-B373-46D5-9053-3139902893E0}" srcOrd="0" destOrd="0" parTransId="{5103594A-7146-4435-96CD-740C7B835A12}" sibTransId="{151B01E9-C909-4C03-BB7B-D2BF09C551E2}"/>
    <dgm:cxn modelId="{D465CF0A-9E3F-4AD8-98D5-AC6CD05B3157}" type="presOf" srcId="{140B3AB0-0EB3-4F0E-84E5-E94676CAEEB7}" destId="{2AB625AA-2676-4DF1-9185-6C7CEDAD8153}" srcOrd="0" destOrd="4" presId="urn:microsoft.com/office/officeart/2005/8/layout/vList2"/>
    <dgm:cxn modelId="{D45A57F5-2F46-457D-83BC-FD28F424CA1E}" type="presOf" srcId="{F0D132CA-91A4-486E-A991-EEF5294687AA}" destId="{D96D7C97-2A1F-49E9-A735-681291D83626}" srcOrd="0" destOrd="0" presId="urn:microsoft.com/office/officeart/2005/8/layout/vList2"/>
    <dgm:cxn modelId="{DFDFA888-D47F-4FEB-A45E-E65CA7C5B93C}" type="presOf" srcId="{4AC91DA3-56A8-4037-8BCB-74168555CE5F}" destId="{F05EB4FE-3E6D-4E08-B1A0-38D39EAB8293}" srcOrd="0" destOrd="0" presId="urn:microsoft.com/office/officeart/2005/8/layout/vList2"/>
    <dgm:cxn modelId="{A8697416-B476-4AC0-8FB9-6585E3FD46D3}" type="presOf" srcId="{B2FCE640-028C-446F-8192-8AE5F555EF38}" destId="{2AB625AA-2676-4DF1-9185-6C7CEDAD8153}" srcOrd="0" destOrd="1" presId="urn:microsoft.com/office/officeart/2005/8/layout/vList2"/>
    <dgm:cxn modelId="{DAC07982-2E2A-40FB-8576-AF35C5457A88}" srcId="{4AC91DA3-56A8-4037-8BCB-74168555CE5F}" destId="{B2FCE640-028C-446F-8192-8AE5F555EF38}" srcOrd="1" destOrd="0" parTransId="{01985B87-78AF-4341-ACFD-E23459A499CE}" sibTransId="{D43CF3D9-3585-4A90-8105-9F3E44704E20}"/>
    <dgm:cxn modelId="{E78C0176-418D-49A9-A6BC-9CD0BA39FA89}" srcId="{F0D132CA-91A4-486E-A991-EEF5294687AA}" destId="{70174ABA-B2C1-4720-88E6-EAC7AB451AEC}" srcOrd="1" destOrd="0" parTransId="{C81AA087-CA85-4A1F-905B-218962487C43}" sibTransId="{4ED415A6-D72F-4A14-826F-F7955D1E5368}"/>
    <dgm:cxn modelId="{0B529835-6F65-4D8F-A271-FDEF57EA6CDB}" type="presOf" srcId="{D09725AE-58A7-44AA-89E9-DB7AB9B75CCF}" destId="{2AB625AA-2676-4DF1-9185-6C7CEDAD8153}" srcOrd="0" destOrd="3" presId="urn:microsoft.com/office/officeart/2005/8/layout/vList2"/>
    <dgm:cxn modelId="{8087A900-44AC-4AE1-BB3D-62E9FEB02B45}" srcId="{4AC91DA3-56A8-4037-8BCB-74168555CE5F}" destId="{E24E31D2-35F0-404E-96BF-605F237055B6}" srcOrd="2" destOrd="0" parTransId="{F809AB16-E7DE-472B-9628-64D2439AED8B}" sibTransId="{4C8C0DD3-9C3C-47DF-87B2-C6E943BE069B}"/>
    <dgm:cxn modelId="{590903A4-81C2-4980-A985-0EF887057109}" srcId="{4AC91DA3-56A8-4037-8BCB-74168555CE5F}" destId="{140B3AB0-0EB3-4F0E-84E5-E94676CAEEB7}" srcOrd="4" destOrd="0" parTransId="{68384A96-4F17-4D30-BD17-6371EC8F0CCA}" sibTransId="{D4EB1375-2F1D-4E3C-99F7-AB2247E93C8D}"/>
    <dgm:cxn modelId="{6EB494EF-18D1-4749-8662-3B9576D3960A}" srcId="{F0D132CA-91A4-486E-A991-EEF5294687AA}" destId="{4AC91DA3-56A8-4037-8BCB-74168555CE5F}" srcOrd="0" destOrd="0" parTransId="{CD0767A8-02BC-46E4-A30B-2C42EA3B2F21}" sibTransId="{C43068B1-DCCE-475A-BFCE-558B546F2A98}"/>
    <dgm:cxn modelId="{478C086D-5EAA-447D-91A3-478C494A9FDE}" type="presOf" srcId="{70174ABA-B2C1-4720-88E6-EAC7AB451AEC}" destId="{33DFC291-D314-46CC-9601-0B99927462C8}" srcOrd="0" destOrd="0" presId="urn:microsoft.com/office/officeart/2005/8/layout/vList2"/>
    <dgm:cxn modelId="{58B8F03F-03B0-4B4A-A64D-988149F75029}" type="presParOf" srcId="{D96D7C97-2A1F-49E9-A735-681291D83626}" destId="{F05EB4FE-3E6D-4E08-B1A0-38D39EAB8293}" srcOrd="0" destOrd="0" presId="urn:microsoft.com/office/officeart/2005/8/layout/vList2"/>
    <dgm:cxn modelId="{8A0D107A-918D-4CB0-9924-E2CF0531414B}" type="presParOf" srcId="{D96D7C97-2A1F-49E9-A735-681291D83626}" destId="{2AB625AA-2676-4DF1-9185-6C7CEDAD8153}" srcOrd="1" destOrd="0" presId="urn:microsoft.com/office/officeart/2005/8/layout/vList2"/>
    <dgm:cxn modelId="{47DBC14F-34D5-469B-85F0-97C623513845}" type="presParOf" srcId="{D96D7C97-2A1F-49E9-A735-681291D83626}" destId="{33DFC291-D314-46CC-9601-0B99927462C8}" srcOrd="2" destOrd="0" presId="urn:microsoft.com/office/officeart/2005/8/layout/vList2"/>
    <dgm:cxn modelId="{FD3E1BEE-6AE8-4CB3-B143-7DC3BA9698B6}" type="presParOf" srcId="{D96D7C97-2A1F-49E9-A735-681291D83626}" destId="{4DD5D8C4-5DD5-491B-8F51-60B48FF7B8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420E3-2AED-401D-937F-318F6B7E7D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29279B-4CA9-4263-8CE1-1721E7C38BDF}">
      <dgm:prSet/>
      <dgm:spPr/>
      <dgm:t>
        <a:bodyPr/>
        <a:lstStyle/>
        <a:p>
          <a:pPr rtl="0"/>
          <a:r>
            <a:rPr lang="en-US"/>
            <a:t>Short instructions</a:t>
          </a:r>
        </a:p>
      </dgm:t>
    </dgm:pt>
    <dgm:pt modelId="{A4B5CFD8-99A5-4DC6-8020-015B6FE20CD6}" type="parTrans" cxnId="{E036F2E2-9AE9-443C-AD39-0599F24342E6}">
      <dgm:prSet/>
      <dgm:spPr/>
      <dgm:t>
        <a:bodyPr/>
        <a:lstStyle/>
        <a:p>
          <a:endParaRPr lang="en-US"/>
        </a:p>
      </dgm:t>
    </dgm:pt>
    <dgm:pt modelId="{429B1D2B-D826-4B04-8BE7-1FA8C116A7F2}" type="sibTrans" cxnId="{E036F2E2-9AE9-443C-AD39-0599F24342E6}">
      <dgm:prSet/>
      <dgm:spPr/>
      <dgm:t>
        <a:bodyPr/>
        <a:lstStyle/>
        <a:p>
          <a:endParaRPr lang="en-US"/>
        </a:p>
      </dgm:t>
    </dgm:pt>
    <dgm:pt modelId="{FCB6D76A-8E95-455D-85B6-955974A7A7B1}">
      <dgm:prSet/>
      <dgm:spPr/>
      <dgm:t>
        <a:bodyPr/>
        <a:lstStyle/>
        <a:p>
          <a:pPr rtl="0"/>
          <a:r>
            <a:rPr lang="en-US"/>
            <a:t>Master Subject List</a:t>
          </a:r>
        </a:p>
      </dgm:t>
    </dgm:pt>
    <dgm:pt modelId="{83939DB9-B1D0-4B1F-83C4-9B1735F0BE3C}" type="parTrans" cxnId="{D9B4BA33-F825-4D14-92BB-C444DCC67A57}">
      <dgm:prSet/>
      <dgm:spPr/>
      <dgm:t>
        <a:bodyPr/>
        <a:lstStyle/>
        <a:p>
          <a:endParaRPr lang="en-US"/>
        </a:p>
      </dgm:t>
    </dgm:pt>
    <dgm:pt modelId="{B811553F-397E-4DEF-A88A-EA9A222096E4}" type="sibTrans" cxnId="{D9B4BA33-F825-4D14-92BB-C444DCC67A57}">
      <dgm:prSet/>
      <dgm:spPr/>
      <dgm:t>
        <a:bodyPr/>
        <a:lstStyle/>
        <a:p>
          <a:endParaRPr lang="en-US"/>
        </a:p>
      </dgm:t>
    </dgm:pt>
    <dgm:pt modelId="{1A9A5E42-238C-4C70-84E6-CC6E3360D996}">
      <dgm:prSet/>
      <dgm:spPr/>
      <dgm:t>
        <a:bodyPr/>
        <a:lstStyle/>
        <a:p>
          <a:pPr rtl="0"/>
          <a:r>
            <a:rPr lang="en-US" dirty="0"/>
            <a:t>Accountability Logs</a:t>
          </a:r>
        </a:p>
      </dgm:t>
    </dgm:pt>
    <dgm:pt modelId="{6B9ADB0A-B03D-4DB2-88F0-14D5302ECC84}" type="parTrans" cxnId="{DCDA7A84-D698-4BFD-A215-777E4B53A9DE}">
      <dgm:prSet/>
      <dgm:spPr/>
      <dgm:t>
        <a:bodyPr/>
        <a:lstStyle/>
        <a:p>
          <a:endParaRPr lang="en-US"/>
        </a:p>
      </dgm:t>
    </dgm:pt>
    <dgm:pt modelId="{79E33580-38BF-46A7-987E-3306A185C3F3}" type="sibTrans" cxnId="{DCDA7A84-D698-4BFD-A215-777E4B53A9DE}">
      <dgm:prSet/>
      <dgm:spPr/>
      <dgm:t>
        <a:bodyPr/>
        <a:lstStyle/>
        <a:p>
          <a:endParaRPr lang="en-US"/>
        </a:p>
      </dgm:t>
    </dgm:pt>
    <dgm:pt modelId="{64DA27B6-9363-4569-87BB-353CDFE6AE42}">
      <dgm:prSet/>
      <dgm:spPr/>
      <dgm:t>
        <a:bodyPr/>
        <a:lstStyle/>
        <a:p>
          <a:pPr rtl="0"/>
          <a:r>
            <a:rPr lang="en-US"/>
            <a:t>Patient-specific information (consent, Rx, randomization)</a:t>
          </a:r>
        </a:p>
      </dgm:t>
    </dgm:pt>
    <dgm:pt modelId="{8AEE0DE8-39E6-43C5-942D-441830E9489D}" type="parTrans" cxnId="{00D33FBF-2632-432D-9C20-638801CC6D05}">
      <dgm:prSet/>
      <dgm:spPr/>
      <dgm:t>
        <a:bodyPr/>
        <a:lstStyle/>
        <a:p>
          <a:endParaRPr lang="en-US"/>
        </a:p>
      </dgm:t>
    </dgm:pt>
    <dgm:pt modelId="{4D4486BF-F7A8-41D3-8237-68E1B4434A68}" type="sibTrans" cxnId="{00D33FBF-2632-432D-9C20-638801CC6D05}">
      <dgm:prSet/>
      <dgm:spPr/>
      <dgm:t>
        <a:bodyPr/>
        <a:lstStyle/>
        <a:p>
          <a:endParaRPr lang="en-US"/>
        </a:p>
      </dgm:t>
    </dgm:pt>
    <dgm:pt modelId="{4E717083-E9B2-4125-BAF1-E2EF1803BE10}">
      <dgm:prSet/>
      <dgm:spPr/>
      <dgm:t>
        <a:bodyPr/>
        <a:lstStyle/>
        <a:p>
          <a:pPr rtl="0"/>
          <a:r>
            <a:rPr lang="en-US"/>
            <a:t>Shipping/receiving information</a:t>
          </a:r>
        </a:p>
      </dgm:t>
    </dgm:pt>
    <dgm:pt modelId="{9D341A98-042D-4DBB-88C7-9D867124794B}" type="parTrans" cxnId="{C4BFD279-3130-44F7-A7BA-6F04819EA739}">
      <dgm:prSet/>
      <dgm:spPr/>
      <dgm:t>
        <a:bodyPr/>
        <a:lstStyle/>
        <a:p>
          <a:endParaRPr lang="en-US"/>
        </a:p>
      </dgm:t>
    </dgm:pt>
    <dgm:pt modelId="{E2063989-7C49-4855-9338-42499171FBE5}" type="sibTrans" cxnId="{C4BFD279-3130-44F7-A7BA-6F04819EA739}">
      <dgm:prSet/>
      <dgm:spPr/>
      <dgm:t>
        <a:bodyPr/>
        <a:lstStyle/>
        <a:p>
          <a:endParaRPr lang="en-US"/>
        </a:p>
      </dgm:t>
    </dgm:pt>
    <dgm:pt modelId="{3E9764ED-3D81-45C5-ADDF-8D158B29D7B4}">
      <dgm:prSet/>
      <dgm:spPr/>
      <dgm:t>
        <a:bodyPr/>
        <a:lstStyle/>
        <a:p>
          <a:pPr rtl="0"/>
          <a:r>
            <a:rPr lang="en-US"/>
            <a:t>Company correspondences</a:t>
          </a:r>
        </a:p>
      </dgm:t>
    </dgm:pt>
    <dgm:pt modelId="{415D6BC3-6447-41F1-AAA2-C448E3234908}" type="parTrans" cxnId="{EB78C3E9-9617-45C4-AE38-3837C89775BB}">
      <dgm:prSet/>
      <dgm:spPr/>
      <dgm:t>
        <a:bodyPr/>
        <a:lstStyle/>
        <a:p>
          <a:endParaRPr lang="en-US"/>
        </a:p>
      </dgm:t>
    </dgm:pt>
    <dgm:pt modelId="{1516B6C9-8E39-4C23-B22A-CFDF17BB4040}" type="sibTrans" cxnId="{EB78C3E9-9617-45C4-AE38-3837C89775BB}">
      <dgm:prSet/>
      <dgm:spPr/>
      <dgm:t>
        <a:bodyPr/>
        <a:lstStyle/>
        <a:p>
          <a:endParaRPr lang="en-US"/>
        </a:p>
      </dgm:t>
    </dgm:pt>
    <dgm:pt modelId="{6284866E-C189-4905-BD78-9FF67FC78326}">
      <dgm:prSet/>
      <dgm:spPr/>
      <dgm:t>
        <a:bodyPr/>
        <a:lstStyle/>
        <a:p>
          <a:pPr rtl="0"/>
          <a:r>
            <a:rPr lang="en-US"/>
            <a:t>Training competencies</a:t>
          </a:r>
        </a:p>
      </dgm:t>
    </dgm:pt>
    <dgm:pt modelId="{B01A0E0D-48AA-4EFF-AFAE-60789F46F947}" type="parTrans" cxnId="{BB481EBF-DFBC-445A-B043-6A9511BCA88D}">
      <dgm:prSet/>
      <dgm:spPr/>
      <dgm:t>
        <a:bodyPr/>
        <a:lstStyle/>
        <a:p>
          <a:endParaRPr lang="en-US"/>
        </a:p>
      </dgm:t>
    </dgm:pt>
    <dgm:pt modelId="{7EF4FEC8-FDAA-4408-9C4B-EC23804BD54A}" type="sibTrans" cxnId="{BB481EBF-DFBC-445A-B043-6A9511BCA88D}">
      <dgm:prSet/>
      <dgm:spPr/>
      <dgm:t>
        <a:bodyPr/>
        <a:lstStyle/>
        <a:p>
          <a:endParaRPr lang="en-US"/>
        </a:p>
      </dgm:t>
    </dgm:pt>
    <dgm:pt modelId="{09C55FAC-849A-4387-84B4-83F3D23F7B4D}" type="pres">
      <dgm:prSet presAssocID="{289420E3-2AED-401D-937F-318F6B7E7D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D2E06-6D86-4540-902E-32B0A49837E6}" type="pres">
      <dgm:prSet presAssocID="{2B29279B-4CA9-4263-8CE1-1721E7C38BDF}" presName="circ1" presStyleLbl="vennNode1" presStyleIdx="0" presStyleCnt="7"/>
      <dgm:spPr/>
    </dgm:pt>
    <dgm:pt modelId="{365834C4-C68A-47AA-8F2F-53E921F04C43}" type="pres">
      <dgm:prSet presAssocID="{2B29279B-4CA9-4263-8CE1-1721E7C38B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B30E-E5A5-4E70-8959-5CA216C92AD4}" type="pres">
      <dgm:prSet presAssocID="{FCB6D76A-8E95-455D-85B6-955974A7A7B1}" presName="circ2" presStyleLbl="vennNode1" presStyleIdx="1" presStyleCnt="7"/>
      <dgm:spPr/>
    </dgm:pt>
    <dgm:pt modelId="{FFC0CFBC-80D3-42BB-ADEF-F37936F48E8B}" type="pres">
      <dgm:prSet presAssocID="{FCB6D76A-8E95-455D-85B6-955974A7A7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39D3C-A4D2-4DFD-83FF-EBFF827F83BE}" type="pres">
      <dgm:prSet presAssocID="{1A9A5E42-238C-4C70-84E6-CC6E3360D996}" presName="circ3" presStyleLbl="vennNode1" presStyleIdx="2" presStyleCnt="7"/>
      <dgm:spPr/>
    </dgm:pt>
    <dgm:pt modelId="{73CA2C4B-3766-40E0-ACFE-7172898F5B25}" type="pres">
      <dgm:prSet presAssocID="{1A9A5E42-238C-4C70-84E6-CC6E3360D9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17575-438A-4A2A-BB83-5FF2B80C4C75}" type="pres">
      <dgm:prSet presAssocID="{64DA27B6-9363-4569-87BB-353CDFE6AE42}" presName="circ4" presStyleLbl="vennNode1" presStyleIdx="3" presStyleCnt="7"/>
      <dgm:spPr/>
    </dgm:pt>
    <dgm:pt modelId="{97494B00-0A01-4372-AEF2-BD7E3873FB7C}" type="pres">
      <dgm:prSet presAssocID="{64DA27B6-9363-4569-87BB-353CDFE6AE4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63E3E-D1FB-4167-81DE-E9F6C824633B}" type="pres">
      <dgm:prSet presAssocID="{4E717083-E9B2-4125-BAF1-E2EF1803BE10}" presName="circ5" presStyleLbl="vennNode1" presStyleIdx="4" presStyleCnt="7"/>
      <dgm:spPr/>
    </dgm:pt>
    <dgm:pt modelId="{042E8E60-36C4-42A4-8034-9A44315E13DC}" type="pres">
      <dgm:prSet presAssocID="{4E717083-E9B2-4125-BAF1-E2EF1803BE1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874FE-DC11-4EE3-811B-D273A0547918}" type="pres">
      <dgm:prSet presAssocID="{3E9764ED-3D81-45C5-ADDF-8D158B29D7B4}" presName="circ6" presStyleLbl="vennNode1" presStyleIdx="5" presStyleCnt="7"/>
      <dgm:spPr/>
    </dgm:pt>
    <dgm:pt modelId="{CACAF99D-7033-4631-920F-FBF3450E1325}" type="pres">
      <dgm:prSet presAssocID="{3E9764ED-3D81-45C5-ADDF-8D158B29D7B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26596-83F1-4D48-BAC3-BEDA8D88F426}" type="pres">
      <dgm:prSet presAssocID="{6284866E-C189-4905-BD78-9FF67FC78326}" presName="circ7" presStyleLbl="vennNode1" presStyleIdx="6" presStyleCnt="7"/>
      <dgm:spPr/>
    </dgm:pt>
    <dgm:pt modelId="{4CCD837F-72A2-4D7B-B654-8B311EB82EC5}" type="pres">
      <dgm:prSet presAssocID="{6284866E-C189-4905-BD78-9FF67FC7832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D2092-36D5-4251-8636-0A54755C9885}" type="presOf" srcId="{1A9A5E42-238C-4C70-84E6-CC6E3360D996}" destId="{73CA2C4B-3766-40E0-ACFE-7172898F5B25}" srcOrd="0" destOrd="0" presId="urn:microsoft.com/office/officeart/2005/8/layout/venn1"/>
    <dgm:cxn modelId="{A9B5047A-1EB4-484C-B547-D922944D6D65}" type="presOf" srcId="{2B29279B-4CA9-4263-8CE1-1721E7C38BDF}" destId="{365834C4-C68A-47AA-8F2F-53E921F04C43}" srcOrd="0" destOrd="0" presId="urn:microsoft.com/office/officeart/2005/8/layout/venn1"/>
    <dgm:cxn modelId="{00D33FBF-2632-432D-9C20-638801CC6D05}" srcId="{289420E3-2AED-401D-937F-318F6B7E7DD7}" destId="{64DA27B6-9363-4569-87BB-353CDFE6AE42}" srcOrd="3" destOrd="0" parTransId="{8AEE0DE8-39E6-43C5-942D-441830E9489D}" sibTransId="{4D4486BF-F7A8-41D3-8237-68E1B4434A68}"/>
    <dgm:cxn modelId="{81DE5FD6-1D2F-493D-9ED1-4973CB92BDA8}" type="presOf" srcId="{3E9764ED-3D81-45C5-ADDF-8D158B29D7B4}" destId="{CACAF99D-7033-4631-920F-FBF3450E1325}" srcOrd="0" destOrd="0" presId="urn:microsoft.com/office/officeart/2005/8/layout/venn1"/>
    <dgm:cxn modelId="{2833AEDB-30B9-44B2-B6C5-10C9614FFE77}" type="presOf" srcId="{289420E3-2AED-401D-937F-318F6B7E7DD7}" destId="{09C55FAC-849A-4387-84B4-83F3D23F7B4D}" srcOrd="0" destOrd="0" presId="urn:microsoft.com/office/officeart/2005/8/layout/venn1"/>
    <dgm:cxn modelId="{E036F2E2-9AE9-443C-AD39-0599F24342E6}" srcId="{289420E3-2AED-401D-937F-318F6B7E7DD7}" destId="{2B29279B-4CA9-4263-8CE1-1721E7C38BDF}" srcOrd="0" destOrd="0" parTransId="{A4B5CFD8-99A5-4DC6-8020-015B6FE20CD6}" sibTransId="{429B1D2B-D826-4B04-8BE7-1FA8C116A7F2}"/>
    <dgm:cxn modelId="{C4BFD279-3130-44F7-A7BA-6F04819EA739}" srcId="{289420E3-2AED-401D-937F-318F6B7E7DD7}" destId="{4E717083-E9B2-4125-BAF1-E2EF1803BE10}" srcOrd="4" destOrd="0" parTransId="{9D341A98-042D-4DBB-88C7-9D867124794B}" sibTransId="{E2063989-7C49-4855-9338-42499171FBE5}"/>
    <dgm:cxn modelId="{F5A8290A-D708-4699-B20C-88A37A2B14D1}" type="presOf" srcId="{FCB6D76A-8E95-455D-85B6-955974A7A7B1}" destId="{FFC0CFBC-80D3-42BB-ADEF-F37936F48E8B}" srcOrd="0" destOrd="0" presId="urn:microsoft.com/office/officeart/2005/8/layout/venn1"/>
    <dgm:cxn modelId="{81C46F14-6A70-4BE0-9B17-066C015FC3F8}" type="presOf" srcId="{4E717083-E9B2-4125-BAF1-E2EF1803BE10}" destId="{042E8E60-36C4-42A4-8034-9A44315E13DC}" srcOrd="0" destOrd="0" presId="urn:microsoft.com/office/officeart/2005/8/layout/venn1"/>
    <dgm:cxn modelId="{DF7A8780-05CD-4DFE-8D93-71F9525B6A55}" type="presOf" srcId="{6284866E-C189-4905-BD78-9FF67FC78326}" destId="{4CCD837F-72A2-4D7B-B654-8B311EB82EC5}" srcOrd="0" destOrd="0" presId="urn:microsoft.com/office/officeart/2005/8/layout/venn1"/>
    <dgm:cxn modelId="{DCDA7A84-D698-4BFD-A215-777E4B53A9DE}" srcId="{289420E3-2AED-401D-937F-318F6B7E7DD7}" destId="{1A9A5E42-238C-4C70-84E6-CC6E3360D996}" srcOrd="2" destOrd="0" parTransId="{6B9ADB0A-B03D-4DB2-88F0-14D5302ECC84}" sibTransId="{79E33580-38BF-46A7-987E-3306A185C3F3}"/>
    <dgm:cxn modelId="{EB78C3E9-9617-45C4-AE38-3837C89775BB}" srcId="{289420E3-2AED-401D-937F-318F6B7E7DD7}" destId="{3E9764ED-3D81-45C5-ADDF-8D158B29D7B4}" srcOrd="5" destOrd="0" parTransId="{415D6BC3-6447-41F1-AAA2-C448E3234908}" sibTransId="{1516B6C9-8E39-4C23-B22A-CFDF17BB4040}"/>
    <dgm:cxn modelId="{FD80924F-1750-4FCA-8DAF-78C9D5C1B91B}" type="presOf" srcId="{64DA27B6-9363-4569-87BB-353CDFE6AE42}" destId="{97494B00-0A01-4372-AEF2-BD7E3873FB7C}" srcOrd="0" destOrd="0" presId="urn:microsoft.com/office/officeart/2005/8/layout/venn1"/>
    <dgm:cxn modelId="{D9B4BA33-F825-4D14-92BB-C444DCC67A57}" srcId="{289420E3-2AED-401D-937F-318F6B7E7DD7}" destId="{FCB6D76A-8E95-455D-85B6-955974A7A7B1}" srcOrd="1" destOrd="0" parTransId="{83939DB9-B1D0-4B1F-83C4-9B1735F0BE3C}" sibTransId="{B811553F-397E-4DEF-A88A-EA9A222096E4}"/>
    <dgm:cxn modelId="{BB481EBF-DFBC-445A-B043-6A9511BCA88D}" srcId="{289420E3-2AED-401D-937F-318F6B7E7DD7}" destId="{6284866E-C189-4905-BD78-9FF67FC78326}" srcOrd="6" destOrd="0" parTransId="{B01A0E0D-48AA-4EFF-AFAE-60789F46F947}" sibTransId="{7EF4FEC8-FDAA-4408-9C4B-EC23804BD54A}"/>
    <dgm:cxn modelId="{3DBE3FCC-1E3D-4000-ABB9-6E4AF3105124}" type="presParOf" srcId="{09C55FAC-849A-4387-84B4-83F3D23F7B4D}" destId="{B40D2E06-6D86-4540-902E-32B0A49837E6}" srcOrd="0" destOrd="0" presId="urn:microsoft.com/office/officeart/2005/8/layout/venn1"/>
    <dgm:cxn modelId="{B0397C22-46B5-414D-BE40-4BE669DCE47D}" type="presParOf" srcId="{09C55FAC-849A-4387-84B4-83F3D23F7B4D}" destId="{365834C4-C68A-47AA-8F2F-53E921F04C43}" srcOrd="1" destOrd="0" presId="urn:microsoft.com/office/officeart/2005/8/layout/venn1"/>
    <dgm:cxn modelId="{51A7B282-043B-40F9-866C-8E95AD6F9861}" type="presParOf" srcId="{09C55FAC-849A-4387-84B4-83F3D23F7B4D}" destId="{32AEB30E-E5A5-4E70-8959-5CA216C92AD4}" srcOrd="2" destOrd="0" presId="urn:microsoft.com/office/officeart/2005/8/layout/venn1"/>
    <dgm:cxn modelId="{F6979EE2-3BAC-4E35-93B9-5FE961A4921C}" type="presParOf" srcId="{09C55FAC-849A-4387-84B4-83F3D23F7B4D}" destId="{FFC0CFBC-80D3-42BB-ADEF-F37936F48E8B}" srcOrd="3" destOrd="0" presId="urn:microsoft.com/office/officeart/2005/8/layout/venn1"/>
    <dgm:cxn modelId="{30BCBF9E-C435-4319-B54C-03A55574325B}" type="presParOf" srcId="{09C55FAC-849A-4387-84B4-83F3D23F7B4D}" destId="{3C339D3C-A4D2-4DFD-83FF-EBFF827F83BE}" srcOrd="4" destOrd="0" presId="urn:microsoft.com/office/officeart/2005/8/layout/venn1"/>
    <dgm:cxn modelId="{E393E4AA-AA71-4073-BD39-56920F90F4B2}" type="presParOf" srcId="{09C55FAC-849A-4387-84B4-83F3D23F7B4D}" destId="{73CA2C4B-3766-40E0-ACFE-7172898F5B25}" srcOrd="5" destOrd="0" presId="urn:microsoft.com/office/officeart/2005/8/layout/venn1"/>
    <dgm:cxn modelId="{E7F5B064-7005-434F-B0AF-92C6B2AB98CD}" type="presParOf" srcId="{09C55FAC-849A-4387-84B4-83F3D23F7B4D}" destId="{6BE17575-438A-4A2A-BB83-5FF2B80C4C75}" srcOrd="6" destOrd="0" presId="urn:microsoft.com/office/officeart/2005/8/layout/venn1"/>
    <dgm:cxn modelId="{1A90CBD6-4B9B-47BE-B79F-733720D14B48}" type="presParOf" srcId="{09C55FAC-849A-4387-84B4-83F3D23F7B4D}" destId="{97494B00-0A01-4372-AEF2-BD7E3873FB7C}" srcOrd="7" destOrd="0" presId="urn:microsoft.com/office/officeart/2005/8/layout/venn1"/>
    <dgm:cxn modelId="{20753364-132C-4D82-A564-CED8A4A3931B}" type="presParOf" srcId="{09C55FAC-849A-4387-84B4-83F3D23F7B4D}" destId="{14363E3E-D1FB-4167-81DE-E9F6C824633B}" srcOrd="8" destOrd="0" presId="urn:microsoft.com/office/officeart/2005/8/layout/venn1"/>
    <dgm:cxn modelId="{A1C2AD9D-F88C-4D3E-9957-9BCCF9EB3E82}" type="presParOf" srcId="{09C55FAC-849A-4387-84B4-83F3D23F7B4D}" destId="{042E8E60-36C4-42A4-8034-9A44315E13DC}" srcOrd="9" destOrd="0" presId="urn:microsoft.com/office/officeart/2005/8/layout/venn1"/>
    <dgm:cxn modelId="{BDF1EE7D-B8A8-411B-AA0B-F1EE5172F59F}" type="presParOf" srcId="{09C55FAC-849A-4387-84B4-83F3D23F7B4D}" destId="{916874FE-DC11-4EE3-811B-D273A0547918}" srcOrd="10" destOrd="0" presId="urn:microsoft.com/office/officeart/2005/8/layout/venn1"/>
    <dgm:cxn modelId="{35F39B69-BE40-427A-AB73-E40F390149BA}" type="presParOf" srcId="{09C55FAC-849A-4387-84B4-83F3D23F7B4D}" destId="{CACAF99D-7033-4631-920F-FBF3450E1325}" srcOrd="11" destOrd="0" presId="urn:microsoft.com/office/officeart/2005/8/layout/venn1"/>
    <dgm:cxn modelId="{BF2E634C-7B49-420D-AD56-89EEB70EE105}" type="presParOf" srcId="{09C55FAC-849A-4387-84B4-83F3D23F7B4D}" destId="{57426596-83F1-4D48-BAC3-BEDA8D88F426}" srcOrd="12" destOrd="0" presId="urn:microsoft.com/office/officeart/2005/8/layout/venn1"/>
    <dgm:cxn modelId="{BE346246-DD2F-4328-A5FF-EDBC8F68133A}" type="presParOf" srcId="{09C55FAC-849A-4387-84B4-83F3D23F7B4D}" destId="{4CCD837F-72A2-4D7B-B654-8B311EB82EC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7FA420-0826-41DE-AE11-4D8834C6947F}" type="doc">
      <dgm:prSet loTypeId="urn:microsoft.com/office/officeart/2005/8/layout/hProcess10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A7AC0-22E7-42A7-B7F0-B9F16035BA20}">
      <dgm:prSet phldrT="[Text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/>
            <a:t>Send a </a:t>
          </a:r>
          <a:r>
            <a:rPr lang="en-US" sz="2000" b="1" dirty="0"/>
            <a:t>New Meeting </a:t>
          </a:r>
          <a:r>
            <a:rPr lang="en-US" sz="2000" dirty="0"/>
            <a:t>appointment to Investigational Drug Services Pharmacy through Outlook </a:t>
          </a:r>
        </a:p>
        <a:p>
          <a:r>
            <a:rPr lang="en-US" sz="2000" dirty="0"/>
            <a:t>At least </a:t>
          </a:r>
          <a:r>
            <a:rPr lang="en-US" sz="2000" b="1" dirty="0"/>
            <a:t>1-2 weeks before </a:t>
          </a:r>
          <a:r>
            <a:rPr lang="en-US" sz="2000" dirty="0"/>
            <a:t>the appointment</a:t>
          </a:r>
        </a:p>
        <a:p>
          <a:r>
            <a:rPr lang="en-US" sz="1400" dirty="0"/>
            <a:t>investigational.pharmacy@hci.utah.edu</a:t>
          </a:r>
        </a:p>
      </dgm:t>
    </dgm:pt>
    <dgm:pt modelId="{ED7F2F22-0E57-4243-A473-8C5CAC16BD3E}" type="parTrans" cxnId="{F97DFCD5-4D7A-47D7-BFEC-B9B30BF7D158}">
      <dgm:prSet/>
      <dgm:spPr/>
      <dgm:t>
        <a:bodyPr/>
        <a:lstStyle/>
        <a:p>
          <a:endParaRPr lang="en-US"/>
        </a:p>
      </dgm:t>
    </dgm:pt>
    <dgm:pt modelId="{B6FEFA91-394E-48F7-AE0D-500930200E5E}" type="sibTrans" cxnId="{F97DFCD5-4D7A-47D7-BFEC-B9B30BF7D15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98172C72-AE27-496A-AE10-0A95C9673688}">
      <dgm:prSet phldrT="[Text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400" dirty="0"/>
            <a:t>We need the following information:</a:t>
          </a:r>
        </a:p>
        <a:p>
          <a:pPr algn="l"/>
          <a:r>
            <a:rPr lang="en-US" sz="1400" dirty="0"/>
            <a:t>Subject Line:</a:t>
          </a:r>
        </a:p>
        <a:p>
          <a:pPr algn="l"/>
          <a:r>
            <a:rPr lang="en-US" sz="1400" dirty="0"/>
            <a:t>	* Study</a:t>
          </a:r>
        </a:p>
        <a:p>
          <a:pPr algn="l"/>
          <a:r>
            <a:rPr lang="en-US" sz="1400" dirty="0"/>
            <a:t>	* IRB Number</a:t>
          </a:r>
        </a:p>
        <a:p>
          <a:pPr algn="l"/>
          <a:r>
            <a:rPr lang="en-US" sz="1400" dirty="0"/>
            <a:t>	* Subject Number</a:t>
          </a:r>
        </a:p>
        <a:p>
          <a:pPr algn="l"/>
          <a:r>
            <a:rPr lang="en-US" sz="1400" dirty="0"/>
            <a:t>	* Subject Initials</a:t>
          </a:r>
        </a:p>
        <a:p>
          <a:pPr algn="l"/>
          <a:r>
            <a:rPr lang="en-US" sz="1400" dirty="0"/>
            <a:t>	* Visit Number (Week, Cycle)</a:t>
          </a:r>
        </a:p>
        <a:p>
          <a:pPr algn="l"/>
          <a:r>
            <a:rPr lang="en-US" sz="1400" dirty="0"/>
            <a:t>Location if being Delivered</a:t>
          </a:r>
        </a:p>
        <a:p>
          <a:pPr algn="l"/>
          <a:r>
            <a:rPr lang="en-US" sz="1600" dirty="0"/>
            <a:t>Date and Time of Appointment</a:t>
          </a:r>
          <a:endParaRPr lang="en-US" sz="1100" dirty="0"/>
        </a:p>
      </dgm:t>
    </dgm:pt>
    <dgm:pt modelId="{505D0CAB-D8B5-4022-A649-3A9A66B9C1FC}" type="sibTrans" cxnId="{58AC1214-A672-4005-8ED2-CEEBAF298FA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FFD56B3-FBEC-4740-87C5-F81DA7EB9EBA}" type="parTrans" cxnId="{58AC1214-A672-4005-8ED2-CEEBAF298FA7}">
      <dgm:prSet/>
      <dgm:spPr/>
      <dgm:t>
        <a:bodyPr/>
        <a:lstStyle/>
        <a:p>
          <a:endParaRPr lang="en-US"/>
        </a:p>
      </dgm:t>
    </dgm:pt>
    <dgm:pt modelId="{987D673F-6161-4E67-8B29-AD674261CAA5}" type="pres">
      <dgm:prSet presAssocID="{827FA420-0826-41DE-AE11-4D8834C694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FF155-F8AB-4292-A6EB-A1B4F8B7CF1C}" type="pres">
      <dgm:prSet presAssocID="{96EA7AC0-22E7-42A7-B7F0-B9F16035BA20}" presName="composite" presStyleCnt="0"/>
      <dgm:spPr/>
    </dgm:pt>
    <dgm:pt modelId="{CD6C17C1-FD87-4FDB-9CD1-565A5A82EF41}" type="pres">
      <dgm:prSet presAssocID="{96EA7AC0-22E7-42A7-B7F0-B9F16035BA20}" presName="imagSh" presStyleLbl="bgImgPlace1" presStyleIdx="0" presStyleCnt="2" custScaleX="56701" custScaleY="66509" custLinFactNeighborX="12569" custLinFactNeighborY="-436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54" r="15954"/>
          </a:stretch>
        </a:blipFill>
      </dgm:spPr>
    </dgm:pt>
    <dgm:pt modelId="{0C799666-79E1-4170-8027-2D6F2BB7F586}" type="pres">
      <dgm:prSet presAssocID="{96EA7AC0-22E7-42A7-B7F0-B9F16035BA20}" presName="txNode" presStyleLbl="node1" presStyleIdx="0" presStyleCnt="2" custScaleX="100000" custScaleY="100000" custLinFactNeighborX="-20" custLinFactNeighborY="7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179B-1D71-41D8-8DF1-375761E7CE36}" type="pres">
      <dgm:prSet presAssocID="{B6FEFA91-394E-48F7-AE0D-500930200E5E}" presName="sibTrans" presStyleLbl="sibTrans2D1" presStyleIdx="0" presStyleCnt="1" custAng="21547906" custScaleX="161367" custScaleY="81788"/>
      <dgm:spPr/>
      <dgm:t>
        <a:bodyPr/>
        <a:lstStyle/>
        <a:p>
          <a:endParaRPr lang="en-US"/>
        </a:p>
      </dgm:t>
    </dgm:pt>
    <dgm:pt modelId="{C8DCABD2-1EF2-4679-B77A-9C6308D494E6}" type="pres">
      <dgm:prSet presAssocID="{B6FEFA91-394E-48F7-AE0D-500930200E5E}" presName="connTx" presStyleLbl="sibTrans2D1" presStyleIdx="0" presStyleCnt="1"/>
      <dgm:spPr/>
      <dgm:t>
        <a:bodyPr/>
        <a:lstStyle/>
        <a:p>
          <a:endParaRPr lang="en-US"/>
        </a:p>
      </dgm:t>
    </dgm:pt>
    <dgm:pt modelId="{96610698-F24D-4137-9E8E-C7F9A7B4EFAD}" type="pres">
      <dgm:prSet presAssocID="{98172C72-AE27-496A-AE10-0A95C9673688}" presName="composite" presStyleCnt="0"/>
      <dgm:spPr/>
    </dgm:pt>
    <dgm:pt modelId="{7932F637-0712-48C5-808D-B53740F42789}" type="pres">
      <dgm:prSet presAssocID="{98172C72-AE27-496A-AE10-0A95C9673688}" presName="imagSh" presStyleLbl="bgImgPlace1" presStyleIdx="1" presStyleCnt="2" custScaleX="108673" custScaleY="73789" custLinFactNeighborX="11963" custLinFactNeighborY="-655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4340" b="24340"/>
          </a:stretch>
        </a:blipFill>
        <a:ln>
          <a:noFill/>
        </a:ln>
      </dgm:spPr>
    </dgm:pt>
    <dgm:pt modelId="{3C83979C-2452-4BCA-9357-80791BFCA735}" type="pres">
      <dgm:prSet presAssocID="{98172C72-AE27-496A-AE10-0A95C9673688}" presName="txNode" presStyleLbl="node1" presStyleIdx="1" presStyleCnt="2" custLinFactNeighborX="-7514" custLinFactNeighborY="4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52C64-0879-4E33-97FA-303321AA8DC8}" type="presOf" srcId="{96EA7AC0-22E7-42A7-B7F0-B9F16035BA20}" destId="{0C799666-79E1-4170-8027-2D6F2BB7F586}" srcOrd="0" destOrd="0" presId="urn:microsoft.com/office/officeart/2005/8/layout/hProcess10"/>
    <dgm:cxn modelId="{F97DFCD5-4D7A-47D7-BFEC-B9B30BF7D158}" srcId="{827FA420-0826-41DE-AE11-4D8834C6947F}" destId="{96EA7AC0-22E7-42A7-B7F0-B9F16035BA20}" srcOrd="0" destOrd="0" parTransId="{ED7F2F22-0E57-4243-A473-8C5CAC16BD3E}" sibTransId="{B6FEFA91-394E-48F7-AE0D-500930200E5E}"/>
    <dgm:cxn modelId="{29EA1DD6-F7DF-46C3-A0D0-EAC46B11BF26}" type="presOf" srcId="{98172C72-AE27-496A-AE10-0A95C9673688}" destId="{3C83979C-2452-4BCA-9357-80791BFCA735}" srcOrd="0" destOrd="0" presId="urn:microsoft.com/office/officeart/2005/8/layout/hProcess10"/>
    <dgm:cxn modelId="{58EB3A97-6832-4567-9142-0290DBB991FF}" type="presOf" srcId="{B6FEFA91-394E-48F7-AE0D-500930200E5E}" destId="{C8DCABD2-1EF2-4679-B77A-9C6308D494E6}" srcOrd="1" destOrd="0" presId="urn:microsoft.com/office/officeart/2005/8/layout/hProcess10"/>
    <dgm:cxn modelId="{58AC1214-A672-4005-8ED2-CEEBAF298FA7}" srcId="{827FA420-0826-41DE-AE11-4D8834C6947F}" destId="{98172C72-AE27-496A-AE10-0A95C9673688}" srcOrd="1" destOrd="0" parTransId="{8FFD56B3-FBEC-4740-87C5-F81DA7EB9EBA}" sibTransId="{505D0CAB-D8B5-4022-A649-3A9A66B9C1FC}"/>
    <dgm:cxn modelId="{9917DFA7-E17A-4DAD-84B3-D69D458B9D35}" type="presOf" srcId="{B6FEFA91-394E-48F7-AE0D-500930200E5E}" destId="{5A1A179B-1D71-41D8-8DF1-375761E7CE36}" srcOrd="0" destOrd="0" presId="urn:microsoft.com/office/officeart/2005/8/layout/hProcess10"/>
    <dgm:cxn modelId="{12C5FDEE-6F4C-4F0D-84A1-D63338157B2C}" type="presOf" srcId="{827FA420-0826-41DE-AE11-4D8834C6947F}" destId="{987D673F-6161-4E67-8B29-AD674261CAA5}" srcOrd="0" destOrd="0" presId="urn:microsoft.com/office/officeart/2005/8/layout/hProcess10"/>
    <dgm:cxn modelId="{E508EB19-0400-4BC5-923A-BCC7D36E7C64}" type="presParOf" srcId="{987D673F-6161-4E67-8B29-AD674261CAA5}" destId="{D8EFF155-F8AB-4292-A6EB-A1B4F8B7CF1C}" srcOrd="0" destOrd="0" presId="urn:microsoft.com/office/officeart/2005/8/layout/hProcess10"/>
    <dgm:cxn modelId="{AE31E6BA-8220-4373-B9B1-05F98E93D383}" type="presParOf" srcId="{D8EFF155-F8AB-4292-A6EB-A1B4F8B7CF1C}" destId="{CD6C17C1-FD87-4FDB-9CD1-565A5A82EF41}" srcOrd="0" destOrd="0" presId="urn:microsoft.com/office/officeart/2005/8/layout/hProcess10"/>
    <dgm:cxn modelId="{0E71D2BC-611D-4E68-95E4-ABBE4BA8507E}" type="presParOf" srcId="{D8EFF155-F8AB-4292-A6EB-A1B4F8B7CF1C}" destId="{0C799666-79E1-4170-8027-2D6F2BB7F586}" srcOrd="1" destOrd="0" presId="urn:microsoft.com/office/officeart/2005/8/layout/hProcess10"/>
    <dgm:cxn modelId="{665951B0-53BD-4543-A3B1-EB6BBDE87DBE}" type="presParOf" srcId="{987D673F-6161-4E67-8B29-AD674261CAA5}" destId="{5A1A179B-1D71-41D8-8DF1-375761E7CE36}" srcOrd="1" destOrd="0" presId="urn:microsoft.com/office/officeart/2005/8/layout/hProcess10"/>
    <dgm:cxn modelId="{4CCBD8C4-D835-4137-A586-92F37ECB3EBF}" type="presParOf" srcId="{5A1A179B-1D71-41D8-8DF1-375761E7CE36}" destId="{C8DCABD2-1EF2-4679-B77A-9C6308D494E6}" srcOrd="0" destOrd="0" presId="urn:microsoft.com/office/officeart/2005/8/layout/hProcess10"/>
    <dgm:cxn modelId="{376C37E1-8167-461B-9DC2-683BDF0BC7B2}" type="presParOf" srcId="{987D673F-6161-4E67-8B29-AD674261CAA5}" destId="{96610698-F24D-4137-9E8E-C7F9A7B4EFAD}" srcOrd="2" destOrd="0" presId="urn:microsoft.com/office/officeart/2005/8/layout/hProcess10"/>
    <dgm:cxn modelId="{F12CE37B-52C8-48EC-B8F6-CC34F5FD6464}" type="presParOf" srcId="{96610698-F24D-4137-9E8E-C7F9A7B4EFAD}" destId="{7932F637-0712-48C5-808D-B53740F42789}" srcOrd="0" destOrd="0" presId="urn:microsoft.com/office/officeart/2005/8/layout/hProcess10"/>
    <dgm:cxn modelId="{B79E1D77-27B8-4804-BD99-8AFC0D9AB5D1}" type="presParOf" srcId="{96610698-F24D-4137-9E8E-C7F9A7B4EFAD}" destId="{3C83979C-2452-4BCA-9357-80791BFCA73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98BE9-6E1E-40E6-8388-E80F236BB513}">
      <dsp:nvSpPr>
        <dsp:cNvPr id="0" name=""/>
        <dsp:cNvSpPr/>
      </dsp:nvSpPr>
      <dsp:spPr>
        <a:xfrm rot="10800000">
          <a:off x="1533995" y="2113"/>
          <a:ext cx="5248354" cy="8481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 provide compassionate care without compromise.</a:t>
          </a:r>
        </a:p>
      </dsp:txBody>
      <dsp:txXfrm rot="10800000">
        <a:off x="1746037" y="2113"/>
        <a:ext cx="5036312" cy="848167"/>
      </dsp:txXfrm>
    </dsp:sp>
    <dsp:sp modelId="{BEBCB524-4179-49F4-AE66-2973B3E90253}">
      <dsp:nvSpPr>
        <dsp:cNvPr id="0" name=""/>
        <dsp:cNvSpPr/>
      </dsp:nvSpPr>
      <dsp:spPr>
        <a:xfrm>
          <a:off x="1109911" y="2113"/>
          <a:ext cx="848167" cy="8481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64827-4259-4613-A84A-4C67AD80AC9F}">
      <dsp:nvSpPr>
        <dsp:cNvPr id="0" name=""/>
        <dsp:cNvSpPr/>
      </dsp:nvSpPr>
      <dsp:spPr>
        <a:xfrm rot="10800000">
          <a:off x="1533995" y="1093740"/>
          <a:ext cx="5248354" cy="8481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 educate scientists and health care professionals for the future.</a:t>
          </a:r>
        </a:p>
      </dsp:txBody>
      <dsp:txXfrm rot="10800000">
        <a:off x="1746037" y="1093740"/>
        <a:ext cx="5036312" cy="848167"/>
      </dsp:txXfrm>
    </dsp:sp>
    <dsp:sp modelId="{5BA37FD8-F0BA-416B-9DA0-9AAE5E249C74}">
      <dsp:nvSpPr>
        <dsp:cNvPr id="0" name=""/>
        <dsp:cNvSpPr/>
      </dsp:nvSpPr>
      <dsp:spPr>
        <a:xfrm>
          <a:off x="1109911" y="1093740"/>
          <a:ext cx="848167" cy="8481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BF484-22B5-477B-8C6D-F8E87AD54EE3}">
      <dsp:nvSpPr>
        <dsp:cNvPr id="0" name=""/>
        <dsp:cNvSpPr/>
      </dsp:nvSpPr>
      <dsp:spPr>
        <a:xfrm rot="10800000">
          <a:off x="1533995" y="2185367"/>
          <a:ext cx="5248354" cy="8481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1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/>
            <a:t>We engage in research to advance knowledge and well-being.</a:t>
          </a:r>
          <a:endParaRPr lang="en-US" sz="2300" kern="1200" dirty="0"/>
        </a:p>
      </dsp:txBody>
      <dsp:txXfrm rot="10800000">
        <a:off x="1746037" y="2185367"/>
        <a:ext cx="5036312" cy="848167"/>
      </dsp:txXfrm>
    </dsp:sp>
    <dsp:sp modelId="{C7C56FD4-0688-4CF7-A592-103694806A92}">
      <dsp:nvSpPr>
        <dsp:cNvPr id="0" name=""/>
        <dsp:cNvSpPr/>
      </dsp:nvSpPr>
      <dsp:spPr>
        <a:xfrm>
          <a:off x="1109911" y="2185367"/>
          <a:ext cx="848167" cy="8481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D53B-4501-4947-B0F9-358566401EF8}">
      <dsp:nvSpPr>
        <dsp:cNvPr id="0" name=""/>
        <dsp:cNvSpPr/>
      </dsp:nvSpPr>
      <dsp:spPr>
        <a:xfrm>
          <a:off x="2047776" y="0"/>
          <a:ext cx="3791147" cy="379114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771D9-87F8-481A-BADA-D6FB18D9C84E}">
      <dsp:nvSpPr>
        <dsp:cNvPr id="0" name=""/>
        <dsp:cNvSpPr/>
      </dsp:nvSpPr>
      <dsp:spPr>
        <a:xfrm>
          <a:off x="2407935" y="360158"/>
          <a:ext cx="1478547" cy="1478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Pharmaceutical industry-sponsored (</a:t>
          </a:r>
          <a:r>
            <a:rPr lang="en-US" sz="1400" kern="1200" dirty="0" err="1"/>
            <a:t>eg</a:t>
          </a:r>
          <a:r>
            <a:rPr lang="en-US" sz="1400" kern="1200" dirty="0"/>
            <a:t>, GSK, Genentech, Pfizer)</a:t>
          </a:r>
        </a:p>
      </dsp:txBody>
      <dsp:txXfrm>
        <a:off x="2480112" y="432335"/>
        <a:ext cx="1334193" cy="1334193"/>
      </dsp:txXfrm>
    </dsp:sp>
    <dsp:sp modelId="{8F491EF2-5691-4234-A70E-9B8B974C34B0}">
      <dsp:nvSpPr>
        <dsp:cNvPr id="0" name=""/>
        <dsp:cNvSpPr/>
      </dsp:nvSpPr>
      <dsp:spPr>
        <a:xfrm>
          <a:off x="4000217" y="360158"/>
          <a:ext cx="1478547" cy="1478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Cooperative groups (eg, ECOG, SWOG, Alliance, ETCTN)</a:t>
          </a:r>
        </a:p>
      </dsp:txBody>
      <dsp:txXfrm>
        <a:off x="4072394" y="432335"/>
        <a:ext cx="1334193" cy="1334193"/>
      </dsp:txXfrm>
    </dsp:sp>
    <dsp:sp modelId="{EFD18CF4-3C9C-4532-9768-1B5350E1C4C5}">
      <dsp:nvSpPr>
        <dsp:cNvPr id="0" name=""/>
        <dsp:cNvSpPr/>
      </dsp:nvSpPr>
      <dsp:spPr>
        <a:xfrm>
          <a:off x="2407935" y="1952440"/>
          <a:ext cx="1478547" cy="1478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PI-initiated (MDs, residents, fellows, PhD)</a:t>
          </a:r>
        </a:p>
      </dsp:txBody>
      <dsp:txXfrm>
        <a:off x="2480112" y="2024617"/>
        <a:ext cx="1334193" cy="1334193"/>
      </dsp:txXfrm>
    </dsp:sp>
    <dsp:sp modelId="{6D707438-30AE-4925-8588-6E55A80A85A9}">
      <dsp:nvSpPr>
        <dsp:cNvPr id="0" name=""/>
        <dsp:cNvSpPr/>
      </dsp:nvSpPr>
      <dsp:spPr>
        <a:xfrm>
          <a:off x="4000217" y="1952440"/>
          <a:ext cx="1478547" cy="1478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NIH-grant funded, other foundations</a:t>
          </a:r>
        </a:p>
      </dsp:txBody>
      <dsp:txXfrm>
        <a:off x="4072394" y="2024617"/>
        <a:ext cx="1334193" cy="1334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B4FE-3E6D-4E08-B1A0-38D39EAB8293}">
      <dsp:nvSpPr>
        <dsp:cNvPr id="0" name=""/>
        <dsp:cNvSpPr/>
      </dsp:nvSpPr>
      <dsp:spPr>
        <a:xfrm>
          <a:off x="0" y="10545"/>
          <a:ext cx="78867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IDS pharmacy is responsible for the following:</a:t>
          </a:r>
        </a:p>
      </dsp:txBody>
      <dsp:txXfrm>
        <a:off x="31070" y="41615"/>
        <a:ext cx="7824560" cy="574340"/>
      </dsp:txXfrm>
    </dsp:sp>
    <dsp:sp modelId="{2AB625AA-2676-4DF1-9185-6C7CEDAD8153}">
      <dsp:nvSpPr>
        <dsp:cNvPr id="0" name=""/>
        <dsp:cNvSpPr/>
      </dsp:nvSpPr>
      <dsp:spPr>
        <a:xfrm>
          <a:off x="0" y="647025"/>
          <a:ext cx="7886700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Receipt and storage of study medication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Proper labeling and dispensing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Drug accountability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Proper disposal or destruction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Billing for services related to investigational drugs</a:t>
          </a:r>
        </a:p>
      </dsp:txBody>
      <dsp:txXfrm>
        <a:off x="0" y="647025"/>
        <a:ext cx="7886700" cy="1724310"/>
      </dsp:txXfrm>
    </dsp:sp>
    <dsp:sp modelId="{33DFC291-D314-46CC-9601-0B99927462C8}">
      <dsp:nvSpPr>
        <dsp:cNvPr id="0" name=""/>
        <dsp:cNvSpPr/>
      </dsp:nvSpPr>
      <dsp:spPr>
        <a:xfrm>
          <a:off x="0" y="2371335"/>
          <a:ext cx="78867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Responsible for tasks assigned on “delegation of authority” (DOA) log</a:t>
          </a:r>
        </a:p>
      </dsp:txBody>
      <dsp:txXfrm>
        <a:off x="31070" y="2402405"/>
        <a:ext cx="7824560" cy="574340"/>
      </dsp:txXfrm>
    </dsp:sp>
    <dsp:sp modelId="{4DD5D8C4-5DD5-491B-8F51-60B48FF7B871}">
      <dsp:nvSpPr>
        <dsp:cNvPr id="0" name=""/>
        <dsp:cNvSpPr/>
      </dsp:nvSpPr>
      <dsp:spPr>
        <a:xfrm>
          <a:off x="0" y="3007815"/>
          <a:ext cx="78867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This is a regulatory document defining role of study staff</a:t>
          </a:r>
        </a:p>
      </dsp:txBody>
      <dsp:txXfrm>
        <a:off x="0" y="3007815"/>
        <a:ext cx="7886700" cy="563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2E06-6D86-4540-902E-32B0A49837E6}">
      <dsp:nvSpPr>
        <dsp:cNvPr id="0" name=""/>
        <dsp:cNvSpPr/>
      </dsp:nvSpPr>
      <dsp:spPr>
        <a:xfrm>
          <a:off x="3407707" y="836243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5834C4-C68A-47AA-8F2F-53E921F04C43}">
      <dsp:nvSpPr>
        <dsp:cNvPr id="0" name=""/>
        <dsp:cNvSpPr/>
      </dsp:nvSpPr>
      <dsp:spPr>
        <a:xfrm>
          <a:off x="3329593" y="0"/>
          <a:ext cx="1227513" cy="656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Short instructions</a:t>
          </a:r>
        </a:p>
      </dsp:txBody>
      <dsp:txXfrm>
        <a:off x="3329593" y="0"/>
        <a:ext cx="1227513" cy="656907"/>
      </dsp:txXfrm>
    </dsp:sp>
    <dsp:sp modelId="{32AEB30E-E5A5-4E70-8959-5CA216C92AD4}">
      <dsp:nvSpPr>
        <dsp:cNvPr id="0" name=""/>
        <dsp:cNvSpPr/>
      </dsp:nvSpPr>
      <dsp:spPr>
        <a:xfrm>
          <a:off x="3721951" y="987331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C0CFBC-80D3-42BB-ADEF-F37936F48E8B}">
      <dsp:nvSpPr>
        <dsp:cNvPr id="0" name=""/>
        <dsp:cNvSpPr/>
      </dsp:nvSpPr>
      <dsp:spPr>
        <a:xfrm>
          <a:off x="4925360" y="624062"/>
          <a:ext cx="1160558" cy="722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Master Subject List</a:t>
          </a:r>
        </a:p>
      </dsp:txBody>
      <dsp:txXfrm>
        <a:off x="4925360" y="624062"/>
        <a:ext cx="1160558" cy="722598"/>
      </dsp:txXfrm>
    </dsp:sp>
    <dsp:sp modelId="{3C339D3C-A4D2-4DFD-83FF-EBFF827F83BE}">
      <dsp:nvSpPr>
        <dsp:cNvPr id="0" name=""/>
        <dsp:cNvSpPr/>
      </dsp:nvSpPr>
      <dsp:spPr>
        <a:xfrm>
          <a:off x="3799172" y="1327281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A2C4B-3766-40E0-ACFE-7172898F5B25}">
      <dsp:nvSpPr>
        <dsp:cNvPr id="0" name=""/>
        <dsp:cNvSpPr/>
      </dsp:nvSpPr>
      <dsp:spPr>
        <a:xfrm>
          <a:off x="5036953" y="1543732"/>
          <a:ext cx="1138239" cy="771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Accountability Logs</a:t>
          </a:r>
        </a:p>
      </dsp:txBody>
      <dsp:txXfrm>
        <a:off x="5036953" y="1543732"/>
        <a:ext cx="1138239" cy="771866"/>
      </dsp:txXfrm>
    </dsp:sp>
    <dsp:sp modelId="{6BE17575-438A-4A2A-BB83-5FF2B80C4C75}">
      <dsp:nvSpPr>
        <dsp:cNvPr id="0" name=""/>
        <dsp:cNvSpPr/>
      </dsp:nvSpPr>
      <dsp:spPr>
        <a:xfrm>
          <a:off x="3581791" y="1599897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494B00-0A01-4372-AEF2-BD7E3873FB7C}">
      <dsp:nvSpPr>
        <dsp:cNvPr id="0" name=""/>
        <dsp:cNvSpPr/>
      </dsp:nvSpPr>
      <dsp:spPr>
        <a:xfrm>
          <a:off x="4545947" y="2578361"/>
          <a:ext cx="1227513" cy="7061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Patient-specific information (consent, Rx, randomization)</a:t>
          </a:r>
        </a:p>
      </dsp:txBody>
      <dsp:txXfrm>
        <a:off x="4545947" y="2578361"/>
        <a:ext cx="1227513" cy="706175"/>
      </dsp:txXfrm>
    </dsp:sp>
    <dsp:sp modelId="{14363E3E-D1FB-4167-81DE-E9F6C824633B}">
      <dsp:nvSpPr>
        <dsp:cNvPr id="0" name=""/>
        <dsp:cNvSpPr/>
      </dsp:nvSpPr>
      <dsp:spPr>
        <a:xfrm>
          <a:off x="3233623" y="1599897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2E8E60-36C4-42A4-8034-9A44315E13DC}">
      <dsp:nvSpPr>
        <dsp:cNvPr id="0" name=""/>
        <dsp:cNvSpPr/>
      </dsp:nvSpPr>
      <dsp:spPr>
        <a:xfrm>
          <a:off x="2113238" y="2578361"/>
          <a:ext cx="1227513" cy="7061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Shipping/receiving information</a:t>
          </a:r>
        </a:p>
      </dsp:txBody>
      <dsp:txXfrm>
        <a:off x="2113238" y="2578361"/>
        <a:ext cx="1227513" cy="706175"/>
      </dsp:txXfrm>
    </dsp:sp>
    <dsp:sp modelId="{916874FE-DC11-4EE3-811B-D273A0547918}">
      <dsp:nvSpPr>
        <dsp:cNvPr id="0" name=""/>
        <dsp:cNvSpPr/>
      </dsp:nvSpPr>
      <dsp:spPr>
        <a:xfrm>
          <a:off x="3016242" y="1327281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CAF99D-7033-4631-920F-FBF3450E1325}">
      <dsp:nvSpPr>
        <dsp:cNvPr id="0" name=""/>
        <dsp:cNvSpPr/>
      </dsp:nvSpPr>
      <dsp:spPr>
        <a:xfrm>
          <a:off x="1711507" y="1543732"/>
          <a:ext cx="1138239" cy="771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Company correspondences</a:t>
          </a:r>
        </a:p>
      </dsp:txBody>
      <dsp:txXfrm>
        <a:off x="1711507" y="1543732"/>
        <a:ext cx="1138239" cy="771866"/>
      </dsp:txXfrm>
    </dsp:sp>
    <dsp:sp modelId="{57426596-83F1-4D48-BAC3-BEDA8D88F426}">
      <dsp:nvSpPr>
        <dsp:cNvPr id="0" name=""/>
        <dsp:cNvSpPr/>
      </dsp:nvSpPr>
      <dsp:spPr>
        <a:xfrm>
          <a:off x="3093464" y="987331"/>
          <a:ext cx="1071284" cy="1071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CD837F-72A2-4D7B-B654-8B311EB82EC5}">
      <dsp:nvSpPr>
        <dsp:cNvPr id="0" name=""/>
        <dsp:cNvSpPr/>
      </dsp:nvSpPr>
      <dsp:spPr>
        <a:xfrm>
          <a:off x="1800780" y="624062"/>
          <a:ext cx="1160558" cy="7225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Training competencies</a:t>
          </a:r>
        </a:p>
      </dsp:txBody>
      <dsp:txXfrm>
        <a:off x="1800780" y="624062"/>
        <a:ext cx="1160558" cy="722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17C1-FD87-4FDB-9CD1-565A5A82EF41}">
      <dsp:nvSpPr>
        <dsp:cNvPr id="0" name=""/>
        <dsp:cNvSpPr/>
      </dsp:nvSpPr>
      <dsp:spPr>
        <a:xfrm>
          <a:off x="568426" y="95363"/>
          <a:ext cx="1794626" cy="15837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54" r="15954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799666-79E1-4170-8027-2D6F2BB7F586}">
      <dsp:nvSpPr>
        <dsp:cNvPr id="0" name=""/>
        <dsp:cNvSpPr/>
      </dsp:nvSpPr>
      <dsp:spPr>
        <a:xfrm>
          <a:off x="0" y="1419730"/>
          <a:ext cx="3165070" cy="238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Send a </a:t>
          </a:r>
          <a:r>
            <a:rPr lang="en-US" sz="2000" b="1" kern="1200" dirty="0"/>
            <a:t>New Meeting </a:t>
          </a:r>
          <a:r>
            <a:rPr lang="en-US" sz="2000" kern="1200" dirty="0"/>
            <a:t>appointment to Investigational Drug Services Pharmacy through Outlook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At least </a:t>
          </a:r>
          <a:r>
            <a:rPr lang="en-US" sz="2000" b="1" kern="1200" dirty="0"/>
            <a:t>1-2 weeks before </a:t>
          </a:r>
          <a:r>
            <a:rPr lang="en-US" sz="2000" kern="1200" dirty="0"/>
            <a:t>the appointment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investigational.pharmacy@hci.utah.edu</a:t>
          </a:r>
        </a:p>
      </dsp:txBody>
      <dsp:txXfrm>
        <a:off x="69744" y="1489474"/>
        <a:ext cx="3025582" cy="2241760"/>
      </dsp:txXfrm>
    </dsp:sp>
    <dsp:sp modelId="{5A1A179B-1D71-41D8-8DF1-375761E7CE36}">
      <dsp:nvSpPr>
        <dsp:cNvPr id="0" name=""/>
        <dsp:cNvSpPr/>
      </dsp:nvSpPr>
      <dsp:spPr>
        <a:xfrm rot="21541964">
          <a:off x="2947232" y="572491"/>
          <a:ext cx="1359957" cy="622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947245" y="698469"/>
        <a:ext cx="1173352" cy="373210"/>
      </dsp:txXfrm>
    </dsp:sp>
    <dsp:sp modelId="{7932F637-0712-48C5-808D-B53740F42789}">
      <dsp:nvSpPr>
        <dsp:cNvPr id="0" name=""/>
        <dsp:cNvSpPr/>
      </dsp:nvSpPr>
      <dsp:spPr>
        <a:xfrm>
          <a:off x="4770972" y="0"/>
          <a:ext cx="3439577" cy="175709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4340" b="2434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83979C-2452-4BCA-9357-80791BFCA735}">
      <dsp:nvSpPr>
        <dsp:cNvPr id="0" name=""/>
        <dsp:cNvSpPr/>
      </dsp:nvSpPr>
      <dsp:spPr>
        <a:xfrm>
          <a:off x="4807024" y="1374438"/>
          <a:ext cx="3165070" cy="238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We need the following information: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Subject Line: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* Study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* IRB Number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* Subject Number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* Subject Initials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	* Visit Number (Week, Cycle)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Location if being Delivered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Date and Time of Appointment</a:t>
          </a:r>
          <a:endParaRPr lang="en-US" sz="1100" kern="1200" dirty="0"/>
        </a:p>
      </dsp:txBody>
      <dsp:txXfrm>
        <a:off x="4876768" y="1444182"/>
        <a:ext cx="3025582" cy="224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4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7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3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6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3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4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  <a:p>
            <a:r>
              <a:rPr lang="en-US" dirty="0"/>
              <a:t>Automated email will be sent to us and the selected recipient:</a:t>
            </a:r>
          </a:p>
          <a:p>
            <a:r>
              <a:rPr lang="en-US" dirty="0"/>
              <a:t>Fields:</a:t>
            </a:r>
          </a:p>
          <a:p>
            <a:r>
              <a:rPr lang="en-US" dirty="0"/>
              <a:t>Study name, IRB #, PI Name, CRC Contact, CRC email, Sponsor Rep, Proposed SIV,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9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9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3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9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1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5E04DD1-30FE-2048-8F96-A7C2C1A0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1A079D-B367-8942-94BD-698D24C3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CDBB0A-697A-3446-A461-2CEEE6FF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24F94F-2D04-3F47-AA76-8185C198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E6D496-0ED3-9540-8400-D9DC17A3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F81DC9C-C742-CC43-9BCC-DE5BED46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AB1E2DB-1C7A-864F-B55D-5376BE72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ED82CD0-B4CE-4C48-9371-A1CF32B8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09A941-2CFA-7846-9ED8-0423A39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D96E7F-0182-7141-90C8-905DD5F2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AFF890-59F0-1548-8F05-5F1BCDEA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5D7316A-F7B2-DD41-B0F8-530EF17E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21A0E2-33FC-B54A-8CEC-C830BC38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29CD1A-0CA3-A14B-856E-81CC0822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F97F194-B43C-6742-ACBE-D2B07AD3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AD901A-B212-6D49-AE18-D2907C6E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9FFB772-EE0B-754C-9844-41A32EA0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8836BB-7E7B-7847-ABEA-96917175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0ED564-8C7A-FC46-9432-485C26EF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F0E5EB-3C5F-BA45-B6BC-3541CFC3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4A7F2C-7442-1F49-90DB-326992DF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CB891F-BD40-3C4A-B013-658AE60F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F70489-A94C-9946-99AB-061FEAA5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31F74F-948F-C44F-A1CC-7C215F21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A97EA2-E7AE-F84D-BFF6-8063478EE14B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BF9E78-2BFE-9641-8C70-5C23DED8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33E74C-F2E9-F64A-B8E7-60331492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F8A797E-2104-A542-91CF-49E94E486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DBDAFF1-A2BD-7749-9428-34B9A754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2BBFEE-FB29-CC41-9AC0-7F52DB5E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3323A-08FF-5447-9C2B-78155B7E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AE4247-8A04-2649-A738-02A4AA25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AC30B2-E693-9841-916C-2A15C62C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02F1F7-EC56-9141-9BA5-2D69546E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2E0CAC-9AB1-8743-953B-D785735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6CFA2-2D7B-4C47-8C9F-E2A8482C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578B3-0EBC-8443-A27C-49D0CFCF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51D60-2536-9A46-8F00-7A6AF653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B26954-4195-C746-BCDE-BA336F7F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6E8831-B923-034F-A1CE-5F1B4D98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>
            <a:lvl1pPr>
              <a:defRPr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0CB2BF-8AB9-F64B-B9CF-488539B6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938C41-4680-9645-918A-6684C8DD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C1EFC3-C8BD-BE46-8D87-8806C749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828A6-8528-6243-BFE8-D356A7F8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AA845A-5ACF-4147-BD8C-9ECACAD6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F23A2-6494-2D4E-947F-8E0A943A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48DE32-B465-5E44-AFCD-AACB4FBC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51E01-1196-624F-AE63-50A9034D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BF4FF1-CB6C-4A46-8453-7396D183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1986D0-EAE4-8844-9F1E-EDB38123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265A77-A5F4-6449-8CC4-37831D4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99C2E2-19A1-5F40-BC1F-52A0974E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0" i="0">
                <a:solidFill>
                  <a:srgbClr val="96D2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50AFA0-5758-0343-ABB9-AE0D01E9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D179B85-2BE0-6E4A-B7DE-5D7B9AFCFAE6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8CDCC2-3740-2D4A-B45D-A01B733A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3C55B-A148-2445-93CD-285FF041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AC8AE68C-C474-4840-B011-8DC66196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928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solidFill>
                  <a:srgbClr val="2928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8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8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85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9282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9282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81A97EA2-E7AE-F84D-BFF6-8063478EE14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857750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857750"/>
            <a:ext cx="2057400" cy="274637"/>
          </a:xfrm>
          <a:prstGeom prst="rect">
            <a:avLst/>
          </a:prstGeom>
        </p:spPr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8D0D1-DF81-6C45-AA8D-A24A9EE695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50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928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2928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2928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928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9282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33B56-5C87-3E45-82C9-1A98E07EB5A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F1E45-117F-5845-AB93-3029828F85B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igational.Pharmacy@hci.utah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tahhealth.sjc1.qualtrics.com/jfe/form/SV_0DLsKgOv39PZj5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harmacyservices.utah.edu/investigational-drug-service/appointmen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e.utah.edu/site/ids/Documents/SOP/SOP-IDS-Exemption-Request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131E-A2B1-456E-96D0-B2FA418D3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Investigational Drug Service (IDS):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77B42-FEC9-4605-BCC1-FD36E2DC2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Camryn Froerer, PharmD, MS, BCPS</a:t>
            </a:r>
          </a:p>
          <a:p>
            <a:pPr>
              <a:spcBef>
                <a:spcPts val="0"/>
              </a:spcBef>
            </a:pPr>
            <a:r>
              <a:rPr lang="en-US" dirty="0"/>
              <a:t>Jacob Majers, PharmD, BCPS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1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Storage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24/7 temperature monitoring within the pharmacy using </a:t>
            </a:r>
            <a:r>
              <a:rPr lang="en-US" sz="2400" dirty="0" err="1">
                <a:solidFill>
                  <a:schemeClr val="tx1"/>
                </a:solidFill>
              </a:rPr>
              <a:t>Centrak</a:t>
            </a:r>
            <a:r>
              <a:rPr lang="en-US" sz="2400" dirty="0">
                <a:solidFill>
                  <a:schemeClr val="tx1"/>
                </a:solidFill>
              </a:rPr>
              <a:t> (accessed via </a:t>
            </a:r>
            <a:r>
              <a:rPr lang="en-US" sz="2400" dirty="0" err="1">
                <a:solidFill>
                  <a:schemeClr val="tx1"/>
                </a:solidFill>
              </a:rPr>
              <a:t>Zulafy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Storage Capabilities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Controlled room temperature (15 to 30°C)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Refrigerated (2 to 8°C) 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-20°C Freezer (-25 to -10°C)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-80°C Freezer (-80 to -70°C)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Study drugs are accessible to only pharmacy staff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Pharmacy door serves as 1</a:t>
            </a:r>
            <a:r>
              <a:rPr lang="en-US" sz="2200" baseline="30000" dirty="0">
                <a:solidFill>
                  <a:schemeClr val="tx1"/>
                </a:solidFill>
              </a:rPr>
              <a:t>st</a:t>
            </a:r>
            <a:r>
              <a:rPr lang="en-US" sz="2200" dirty="0">
                <a:solidFill>
                  <a:schemeClr val="tx1"/>
                </a:solidFill>
              </a:rPr>
              <a:t> lock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Most times, another lockable pharmacy door or lockable cabinet as 2</a:t>
            </a:r>
            <a:r>
              <a:rPr lang="en-US" sz="2200" baseline="30000" dirty="0">
                <a:solidFill>
                  <a:schemeClr val="tx1"/>
                </a:solidFill>
              </a:rPr>
              <a:t>nd</a:t>
            </a:r>
            <a:r>
              <a:rPr lang="en-US" sz="2200" dirty="0">
                <a:solidFill>
                  <a:schemeClr val="tx1"/>
                </a:solidFill>
              </a:rPr>
              <a:t> lock </a:t>
            </a:r>
          </a:p>
          <a:p>
            <a:pPr>
              <a:buFont typeface="Arial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Controlled substances (study drugs) are locked in a drug safe (CSM)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53975"/>
            <a:ext cx="7886700" cy="993775"/>
          </a:xfrm>
        </p:spPr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Temperature requirements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28650" y="819150"/>
            <a:ext cx="7886700" cy="38131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Room temp: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Controlled room temperature (15 to 30°C)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Many studies require their drugs to be between 15 and 25 degrees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Refrigerated (2 to 8°C) 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Frozen 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-20°C Freezer (-25 to -10°C)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-80°C Freezer (-80 to -70°C) (usually for viral or gene </a:t>
            </a:r>
            <a:r>
              <a:rPr lang="en-US" sz="1400" dirty="0" err="1">
                <a:solidFill>
                  <a:schemeClr val="tx1"/>
                </a:solidFill>
              </a:rPr>
              <a:t>tx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do not monitor the temperature of compounded drug being transported to patient on campus as it is a short walk of transport to those areas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you would like to store medication outside our pharmacy (</a:t>
            </a:r>
            <a:r>
              <a:rPr lang="en-US" sz="1800" dirty="0" err="1">
                <a:solidFill>
                  <a:schemeClr val="tx1"/>
                </a:solidFill>
              </a:rPr>
              <a:t>ie</a:t>
            </a:r>
            <a:r>
              <a:rPr lang="en-US" sz="1800" dirty="0">
                <a:solidFill>
                  <a:schemeClr val="tx1"/>
                </a:solidFill>
              </a:rPr>
              <a:t> in an office) until a patient arrives you will need to a thermometer with a min and max temperature settings and log to keep track of daily temp readings for the time IP is stored.</a:t>
            </a:r>
          </a:p>
        </p:txBody>
      </p:sp>
    </p:spTree>
    <p:extLst>
      <p:ext uri="{BB962C8B-B14F-4D97-AF65-F5344CB8AC3E}">
        <p14:creationId xmlns:p14="http://schemas.microsoft.com/office/powerpoint/2010/main" val="266323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Dispensing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28650" y="1428750"/>
            <a:ext cx="7886700" cy="29718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Takes about 2x times longer to dispense 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Prescriptions for study medication must have the following: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 information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Study protocol name or number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Indication of signed consent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Signature of investigator or co-investigator(s)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Neon pink “Investigational Drug” label or print “Investigational  Drug” on the top of the EPIC label on ALL study medications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Handle with caution</a:t>
            </a:r>
          </a:p>
          <a:p>
            <a:pPr lvl="1">
              <a:buFont typeface="Arial" charset="0"/>
              <a:buChar char="•"/>
            </a:pPr>
            <a:r>
              <a:rPr lang="en-US" sz="1650" dirty="0">
                <a:solidFill>
                  <a:schemeClr val="tx1"/>
                </a:solidFill>
              </a:rPr>
              <a:t>USP &lt;800&gt; implementation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Accountability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Vestigo</a:t>
            </a:r>
            <a:r>
              <a:rPr lang="en-US" sz="2400" dirty="0">
                <a:solidFill>
                  <a:schemeClr val="tx1"/>
                </a:solidFill>
              </a:rPr>
              <a:t> - electronic drug accountability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Documentation - similar to narcotics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Receiving from sponsor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Dispensing to patient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Transfers (to different protocol, another site)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Returns (from patient, to sponsor)</a:t>
            </a:r>
          </a:p>
          <a:p>
            <a:pPr marL="0" indent="0">
              <a:buClr>
                <a:schemeClr val="accent2"/>
              </a:buCl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Accountability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Monthly inventory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Check drug count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Check for expiring drug</a:t>
            </a:r>
          </a:p>
          <a:p>
            <a:pPr lvl="2">
              <a:buFont typeface="Arial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Not always on the product label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Information sent to IDS manager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All records archived indefinitely in </a:t>
            </a:r>
            <a:r>
              <a:rPr lang="en-US" sz="2400" dirty="0" err="1">
                <a:solidFill>
                  <a:schemeClr val="tx1"/>
                </a:solidFill>
              </a:rPr>
              <a:t>Vestigo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buFont typeface="Wingdings 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Return of Investigational Meds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8650" y="1200151"/>
            <a:ext cx="3867151" cy="7620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UHOSP IDS drug return bin is located toward the north end of the main hallway on the A-level between doors A090 and A050</a:t>
            </a:r>
          </a:p>
          <a:p>
            <a:pPr lvl="2">
              <a:buFont typeface="Wingdings 2" charset="2"/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F68CAC-949D-4694-84AE-7C8AC984E63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3748" y="2016792"/>
            <a:ext cx="2913178" cy="2651494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5D9E70B-315B-4A96-A64D-4320218C0FF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274074" y="1642539"/>
            <a:ext cx="3691888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Labeling Investigational Meds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058150" cy="369728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FDA Requirements for outpatient prescriptions: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Pharmacy information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Patient name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Prescriber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Drug name with strength and dose form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Instructions (including route of administration)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Quantity dispensed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Expiration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Date of dispense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Refills 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Federal caution statement </a:t>
            </a:r>
          </a:p>
          <a:p>
            <a:pPr lvl="2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Federal law prohibits the transfer of this drug to any person other than the patient for who it was prescribed</a:t>
            </a:r>
          </a:p>
          <a:p>
            <a:pPr lvl="2">
              <a:buFont typeface="Arial" charset="0"/>
              <a:buChar char="•"/>
            </a:pPr>
            <a:r>
              <a:rPr lang="en-US" sz="1400" u="sng" dirty="0">
                <a:solidFill>
                  <a:schemeClr val="tx1"/>
                </a:solidFill>
              </a:rPr>
              <a:t>Caution, Drug limited by Federal (United States) Law to investigational use only</a:t>
            </a:r>
          </a:p>
          <a:p>
            <a:pPr lvl="1">
              <a:buFont typeface="Arial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2">
              <a:buFont typeface="Wingdings 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1047750"/>
            <a:ext cx="34004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Labeling Investigational Meds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513345" cy="3505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Requirements for inpatient/clinic administered medication: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Drug name with strength and dose form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Expiration date</a:t>
            </a:r>
          </a:p>
          <a:p>
            <a:pPr lvl="1"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We include more information than required by law like patient name for increased safety.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We also prefer to utilize Epic for drug administration of all inpatient/clinic administered medication to increase safety and simplify accountability. 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Barcode scanning can prevent inadvertent administration errors.</a:t>
            </a:r>
          </a:p>
          <a:p>
            <a:pPr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2">
              <a:buFont typeface="Wingdings 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5416"/>
          <a:stretch/>
        </p:blipFill>
        <p:spPr>
          <a:xfrm>
            <a:off x="5970545" y="1093018"/>
            <a:ext cx="2806743" cy="30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Billing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Patients do not get billed for investigational drugs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IDS determines the costs associated with each study and bills the clinical trials office or PI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Investigators/sponsor are billed for pharmacy-related expenses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Cost estimates prepared ahead of study opening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F7A0-3F06-412E-B02D-9398F2A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550"/>
            <a:ext cx="7886700" cy="9937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Study Binders</a:t>
            </a:r>
          </a:p>
        </p:txBody>
      </p:sp>
    </p:spTree>
    <p:extLst>
      <p:ext uri="{BB962C8B-B14F-4D97-AF65-F5344CB8AC3E}">
        <p14:creationId xmlns:p14="http://schemas.microsoft.com/office/powerpoint/2010/main" val="425454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4D83-6149-4EAB-803D-B64AAD4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4948-E906-47A2-8472-E36BAADB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General overview of IDS processes</a:t>
            </a:r>
          </a:p>
          <a:p>
            <a:pPr lvl="0"/>
            <a:r>
              <a:rPr lang="en-US" dirty="0"/>
              <a:t>What a pharmacy binder looks like</a:t>
            </a:r>
          </a:p>
          <a:p>
            <a:pPr lvl="0"/>
            <a:r>
              <a:rPr lang="en-US" dirty="0"/>
              <a:t>Best practices or tips for working with IDS</a:t>
            </a:r>
          </a:p>
          <a:p>
            <a:pPr lvl="0"/>
            <a:r>
              <a:rPr lang="en-US" dirty="0"/>
              <a:t>Importance of notifying IDS of protocol revisions</a:t>
            </a:r>
          </a:p>
          <a:p>
            <a:pPr lvl="0"/>
            <a:r>
              <a:rPr lang="en-US" dirty="0"/>
              <a:t>Exemption requests</a:t>
            </a:r>
          </a:p>
        </p:txBody>
      </p:sp>
    </p:spTree>
    <p:extLst>
      <p:ext uri="{BB962C8B-B14F-4D97-AF65-F5344CB8AC3E}">
        <p14:creationId xmlns:p14="http://schemas.microsoft.com/office/powerpoint/2010/main" val="393279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85087"/>
                </a:solidFill>
              </a:rPr>
              <a:t>Electronic Study Binders - </a:t>
            </a:r>
            <a:br>
              <a:rPr lang="en-US" dirty="0">
                <a:solidFill>
                  <a:srgbClr val="285087"/>
                </a:solidFill>
              </a:rPr>
            </a:br>
            <a:r>
              <a:rPr lang="en-US" dirty="0" err="1">
                <a:solidFill>
                  <a:srgbClr val="285087"/>
                </a:solidFill>
              </a:rPr>
              <a:t>Vestigo</a:t>
            </a:r>
            <a:endParaRPr lang="en-US" dirty="0">
              <a:solidFill>
                <a:srgbClr val="285087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18932"/>
              </p:ext>
            </p:extLst>
          </p:nvPr>
        </p:nvGraphicFramePr>
        <p:xfrm>
          <a:off x="628650" y="1268413"/>
          <a:ext cx="7886700" cy="328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62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F7A0-3F06-412E-B02D-9398F2A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550"/>
            <a:ext cx="7886700" cy="9937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Tips for working with IDS</a:t>
            </a:r>
          </a:p>
        </p:txBody>
      </p:sp>
    </p:spTree>
    <p:extLst>
      <p:ext uri="{BB962C8B-B14F-4D97-AF65-F5344CB8AC3E}">
        <p14:creationId xmlns:p14="http://schemas.microsoft.com/office/powerpoint/2010/main" val="721760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Working with IDS -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general requests email 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Investigational.Pharmacy@hci.utah.edu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coordinating pharmacy technician monitors our shared inbox and will forward requests to the appropriate audience if you are unsure who a request needs to be sent to</a:t>
            </a:r>
          </a:p>
        </p:txBody>
      </p:sp>
    </p:spTree>
    <p:extLst>
      <p:ext uri="{BB962C8B-B14F-4D97-AF65-F5344CB8AC3E}">
        <p14:creationId xmlns:p14="http://schemas.microsoft.com/office/powerpoint/2010/main" val="356155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Working with IDS -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Scheduling: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SIVs: </a:t>
            </a:r>
            <a:r>
              <a:rPr lang="en-US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SIV Central Scheduler (qualtrics.com)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Minimum 2-weeks notice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Monitor visits: </a:t>
            </a:r>
            <a:r>
              <a:rPr lang="en-US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Appointments - Auditing and Monitoring | Pharmacy Services | University of Utah Health</a:t>
            </a:r>
            <a:endParaRPr lang="en-US" sz="2000" dirty="0">
              <a:solidFill>
                <a:schemeClr val="accent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Minimum 4 weeks notice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9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905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85087"/>
                </a:solidFill>
              </a:rPr>
              <a:t>Working with IDS – Tips (Patient Appointments)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4770CE-3D93-4982-8AE5-7F900EEB1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910563"/>
              </p:ext>
            </p:extLst>
          </p:nvPr>
        </p:nvGraphicFramePr>
        <p:xfrm>
          <a:off x="304800" y="590552"/>
          <a:ext cx="8210550" cy="380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81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879-9619-4470-946B-D18A01AC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SIV Scheduling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C6B284-EB4E-4E47-810A-1DFAEE7A06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2679" y="1370013"/>
            <a:ext cx="3499092" cy="32623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C49888-33AD-4EA6-8A34-D1068964A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0" y="274638"/>
            <a:ext cx="1924553" cy="41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F7A0-3F06-412E-B02D-9398F2A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550"/>
            <a:ext cx="7886700" cy="9937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Protocol updates </a:t>
            </a:r>
          </a:p>
        </p:txBody>
      </p:sp>
    </p:spTree>
    <p:extLst>
      <p:ext uri="{BB962C8B-B14F-4D97-AF65-F5344CB8AC3E}">
        <p14:creationId xmlns:p14="http://schemas.microsoft.com/office/powerpoint/2010/main" val="275791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A736-2D82-406D-A65E-C24B98A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85087"/>
                </a:solidFill>
              </a:rPr>
              <a:t>Notifying IDS of protocol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1A45-AB17-4417-8965-F3DE4E08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It is important IDS is notified of protocol revisions as you become aware of them</a:t>
            </a:r>
          </a:p>
          <a:p>
            <a:r>
              <a:rPr lang="en-US" dirty="0">
                <a:solidFill>
                  <a:schemeClr val="tx1"/>
                </a:solidFill>
              </a:rPr>
              <a:t>If you are unsure who to send them to please send to our main inbox and it will be sent to the assigned lead pharmacist</a:t>
            </a:r>
          </a:p>
          <a:p>
            <a:r>
              <a:rPr lang="en-US" dirty="0">
                <a:solidFill>
                  <a:schemeClr val="tx1"/>
                </a:solidFill>
              </a:rPr>
              <a:t>The pharmacist will make any amendments in </a:t>
            </a:r>
            <a:r>
              <a:rPr lang="en-US" dirty="0" err="1">
                <a:solidFill>
                  <a:schemeClr val="tx1"/>
                </a:solidFill>
              </a:rPr>
              <a:t>Vestigo</a:t>
            </a:r>
            <a:r>
              <a:rPr lang="en-US" dirty="0">
                <a:solidFill>
                  <a:schemeClr val="tx1"/>
                </a:solidFill>
              </a:rPr>
              <a:t> and provide competency training for our team</a:t>
            </a:r>
          </a:p>
        </p:txBody>
      </p:sp>
    </p:spTree>
    <p:extLst>
      <p:ext uri="{BB962C8B-B14F-4D97-AF65-F5344CB8AC3E}">
        <p14:creationId xmlns:p14="http://schemas.microsoft.com/office/powerpoint/2010/main" val="37428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A736-2D82-406D-A65E-C24B98A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Including the lead IDS pharmacist in protocol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1A45-AB17-4417-8965-F3DE4E08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include IDS in any </a:t>
            </a:r>
            <a:r>
              <a:rPr lang="en-US" b="1" dirty="0">
                <a:solidFill>
                  <a:schemeClr val="tx1"/>
                </a:solidFill>
              </a:rPr>
              <a:t>protocol trainings or training emails. </a:t>
            </a:r>
          </a:p>
          <a:p>
            <a:r>
              <a:rPr lang="en-US" b="1" dirty="0">
                <a:solidFill>
                  <a:schemeClr val="tx1"/>
                </a:solidFill>
              </a:rPr>
              <a:t>IDS should attend Site Initiation Visits </a:t>
            </a:r>
            <a:r>
              <a:rPr lang="en-US" dirty="0">
                <a:solidFill>
                  <a:schemeClr val="tx1"/>
                </a:solidFill>
              </a:rPr>
              <a:t>when possible. It is much easier to have our team ready for study enrollment when we are included.</a:t>
            </a:r>
          </a:p>
          <a:p>
            <a:r>
              <a:rPr lang="en-US" dirty="0">
                <a:solidFill>
                  <a:schemeClr val="tx1"/>
                </a:solidFill>
              </a:rPr>
              <a:t>Thanks to Robyn Barrus for keeping us up to date with protocols.</a:t>
            </a:r>
          </a:p>
        </p:txBody>
      </p:sp>
    </p:spTree>
    <p:extLst>
      <p:ext uri="{BB962C8B-B14F-4D97-AF65-F5344CB8AC3E}">
        <p14:creationId xmlns:p14="http://schemas.microsoft.com/office/powerpoint/2010/main" val="31552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F7A0-3F06-412E-B02D-9398F2A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550"/>
            <a:ext cx="7886700" cy="9937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Exemption Requests</a:t>
            </a:r>
          </a:p>
        </p:txBody>
      </p:sp>
    </p:spTree>
    <p:extLst>
      <p:ext uri="{BB962C8B-B14F-4D97-AF65-F5344CB8AC3E}">
        <p14:creationId xmlns:p14="http://schemas.microsoft.com/office/powerpoint/2010/main" val="264438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F7A0-3F06-412E-B02D-9398F2A8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3550"/>
            <a:ext cx="7886700" cy="993775"/>
          </a:xfrm>
        </p:spPr>
        <p:txBody>
          <a:bodyPr/>
          <a:lstStyle/>
          <a:p>
            <a:pPr algn="ctr"/>
            <a:r>
              <a:rPr lang="en-US" dirty="0"/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3278102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A736-2D82-406D-A65E-C24B98A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85087"/>
                </a:solidFill>
              </a:rPr>
              <a:t>Exemption requests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1A45-AB17-4417-8965-F3DE4E08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SOP available here: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OP-IDS-Exemption-Request.pdf (utah.edu)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D29B-276F-41E4-B4AE-19316940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Exemption requests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B2AE-EC3B-4983-BF1C-885783AC23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IRB number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Protocol name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Name of the PI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most recent version of the full study protocol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pharmacy manual (if one is mentioned in the protocol)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investigator’s brochure or a statement that commercial drug is being used and the package insert for the commercial drug should be referenced for storage and handling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E696-3BD4-4694-9FB0-D9D0195721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</a:rPr>
              <a:t>Description of area, facilities, and procedures to be followed for the following: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Storage - description of the secure area where investigational drug will be stored along with the individuals and their role within the study who will have access to the secure area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Temperature monitoring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Accountability of investigational drug process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Investigational drug label (for outpatient / home use) – must meet federal and Utah law requirements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</a:rPr>
              <a:t>The name of the individual who should be contacted if there are additional questions regarding the exemption request</a:t>
            </a:r>
          </a:p>
        </p:txBody>
      </p:sp>
    </p:spTree>
    <p:extLst>
      <p:ext uri="{BB962C8B-B14F-4D97-AF65-F5344CB8AC3E}">
        <p14:creationId xmlns:p14="http://schemas.microsoft.com/office/powerpoint/2010/main" val="1787216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B77F-63EA-4D7B-B4AD-06FB1215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Exemption requests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B7C9-0BF5-4B57-9953-0B2052701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Exclusions from IDS exemption (list is not all inclusive)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Sterile compounding requirement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Extemporaneous compounding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, fluid added to a powder to create a suspension, over encapsulation required, creation of placebo)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Long-term storage in temperature less than -80C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, storage beyond a nitrogen shipper)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Other circumstances that may affect the integrity of the study / research as determined and explained by the IDS pharmacy personnel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Inability to appropriately provide the necessary items above in section B.</a:t>
            </a:r>
          </a:p>
        </p:txBody>
      </p:sp>
    </p:spTree>
    <p:extLst>
      <p:ext uri="{BB962C8B-B14F-4D97-AF65-F5344CB8AC3E}">
        <p14:creationId xmlns:p14="http://schemas.microsoft.com/office/powerpoint/2010/main" val="55869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79" y="1384698"/>
            <a:ext cx="3825180" cy="3017044"/>
          </a:xfrm>
        </p:spPr>
      </p:pic>
    </p:spTree>
    <p:extLst>
      <p:ext uri="{BB962C8B-B14F-4D97-AF65-F5344CB8AC3E}">
        <p14:creationId xmlns:p14="http://schemas.microsoft.com/office/powerpoint/2010/main" val="94141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5846-5317-4884-87DE-E1D512AF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IDS Staff /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FE00-731C-42B9-B380-35FA1454C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62149"/>
            <a:ext cx="3867150" cy="2670175"/>
          </a:xfrm>
        </p:spPr>
        <p:txBody>
          <a:bodyPr>
            <a:normAutofit fontScale="62500" lnSpcReduction="20000"/>
          </a:bodyPr>
          <a:lstStyle/>
          <a:p>
            <a:pPr marL="201168" lvl="1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Pharmacists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Camryn Froerer, PharmD, MS, BCPS (manager)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Berrie Child, PharmD, BCOP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Kristie Holbrook, PharmD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Jacob Majers, PharmD, BCPS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Winter Redd, PharmD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Michael Voight, PharmD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Cameron Hill, PharmD, PhD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Paymon Mirzaakbari, PharmD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Ashley Hedges, PharmD, BCCPS, BCPS</a:t>
            </a:r>
          </a:p>
          <a:p>
            <a:pPr marL="544068" lvl="1" indent="-342900"/>
            <a:r>
              <a:rPr lang="en-US" dirty="0">
                <a:solidFill>
                  <a:schemeClr val="tx1"/>
                </a:solidFill>
              </a:rPr>
              <a:t>Rachael Freeman, PharmD, BCPS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7FB825-0D1D-4062-A3E7-A610456F6467}"/>
              </a:ext>
            </a:extLst>
          </p:cNvPr>
          <p:cNvSpPr txBox="1">
            <a:spLocks/>
          </p:cNvSpPr>
          <p:nvPr/>
        </p:nvSpPr>
        <p:spPr>
          <a:xfrm>
            <a:off x="628650" y="1123951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 (body)"/>
              </a:rPr>
              <a:t>Hours: 7 am to 5:30 pm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 (body)"/>
              </a:rPr>
              <a:t>Located at the Huntsman Cancer Hospital, Suite 2545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BE4B34-50CF-47F7-A668-F0E1CD676926}"/>
              </a:ext>
            </a:extLst>
          </p:cNvPr>
          <p:cNvSpPr txBox="1">
            <a:spLocks/>
          </p:cNvSpPr>
          <p:nvPr/>
        </p:nvSpPr>
        <p:spPr>
          <a:xfrm>
            <a:off x="4539740" y="1960897"/>
            <a:ext cx="3867150" cy="267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7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Pharmacy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Technicians</a:t>
            </a:r>
            <a:endParaRPr lang="en-US" sz="2000" b="1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Cody Nesbit,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Michelle Hillman,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Brittney Scharman,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Jason Worthen,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Whitney Crosgrove,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Austin Jett,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Camille Hutchins,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  <a:p>
            <a:pPr marL="486918" lvl="1" indent="-285750">
              <a:lnSpc>
                <a:spcPct val="70000"/>
              </a:lnSpc>
            </a:pPr>
            <a:r>
              <a:rPr lang="en-US" sz="1500" dirty="0">
                <a:solidFill>
                  <a:schemeClr val="tx1"/>
                </a:solidFill>
              </a:rPr>
              <a:t>Alan Perez, </a:t>
            </a:r>
            <a:r>
              <a:rPr lang="en-US" sz="1500" dirty="0" err="1">
                <a:solidFill>
                  <a:schemeClr val="tx1"/>
                </a:solidFill>
              </a:rPr>
              <a:t>CPhT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7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507E-1B88-4774-A767-B18C4169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85087"/>
                </a:solidFill>
              </a:rPr>
              <a:t>Mission – University of Utah Health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B1F187-0BDE-4719-BD22-0ED0EBA8C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387603"/>
              </p:ext>
            </p:extLst>
          </p:nvPr>
        </p:nvGraphicFramePr>
        <p:xfrm>
          <a:off x="623088" y="1288701"/>
          <a:ext cx="7892262" cy="303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B2A7-84AE-4766-A25D-40F84D2C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Study Growth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0E0EEB0-0E0B-48AD-8053-54D7072AE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78368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10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0BF9-04FC-4204-9448-E4270DF6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Who We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81A0-43C5-42D6-902F-C2282896D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Study patients</a:t>
            </a:r>
          </a:p>
          <a:p>
            <a:r>
              <a:rPr lang="en-US" dirty="0">
                <a:solidFill>
                  <a:schemeClr val="tx1"/>
                </a:solidFill>
              </a:rPr>
              <a:t>Principle Investigators (PIs) and their study team and other MD/DOs</a:t>
            </a:r>
          </a:p>
          <a:p>
            <a:r>
              <a:rPr lang="en-US" dirty="0">
                <a:solidFill>
                  <a:schemeClr val="tx1"/>
                </a:solidFill>
              </a:rPr>
              <a:t>Clinical and Translational Science Institute (CTSI) (located in Research Park and Neuro Acute Care (NAC))</a:t>
            </a:r>
          </a:p>
          <a:p>
            <a:r>
              <a:rPr lang="en-US" dirty="0">
                <a:solidFill>
                  <a:schemeClr val="tx1"/>
                </a:solidFill>
              </a:rPr>
              <a:t>Study sponsors (monitors)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666F7-8015-4838-B046-01148627A0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Other pharmacists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South Jordan (satellite site)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Farmington (satellite site)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Sugarhouse (satellite site)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Floor / clinic </a:t>
            </a:r>
          </a:p>
          <a:p>
            <a:r>
              <a:rPr lang="en-US" dirty="0">
                <a:solidFill>
                  <a:schemeClr val="tx1"/>
                </a:solidFill>
              </a:rPr>
              <a:t>Nurses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Infusion rooms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Floor / unit-based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Types of Study Sponsors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652686"/>
              </p:ext>
            </p:extLst>
          </p:nvPr>
        </p:nvGraphicFramePr>
        <p:xfrm>
          <a:off x="628650" y="1142802"/>
          <a:ext cx="7886700" cy="379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25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087"/>
                </a:solidFill>
              </a:rPr>
              <a:t>Purpose of 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34073"/>
              </p:ext>
            </p:extLst>
          </p:nvPr>
        </p:nvGraphicFramePr>
        <p:xfrm>
          <a:off x="628650" y="1123950"/>
          <a:ext cx="78867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051184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Huntsman Cancer Institute">
      <a:dk1>
        <a:srgbClr val="414041"/>
      </a:dk1>
      <a:lt1>
        <a:srgbClr val="FFFFFF"/>
      </a:lt1>
      <a:dk2>
        <a:srgbClr val="285087"/>
      </a:dk2>
      <a:lt2>
        <a:srgbClr val="F0F0F0"/>
      </a:lt2>
      <a:accent1>
        <a:srgbClr val="96D2FF"/>
      </a:accent1>
      <a:accent2>
        <a:srgbClr val="E65032"/>
      </a:accent2>
      <a:accent3>
        <a:srgbClr val="009F7E"/>
      </a:accent3>
      <a:accent4>
        <a:srgbClr val="ECD351"/>
      </a:accent4>
      <a:accent5>
        <a:srgbClr val="F2AD49"/>
      </a:accent5>
      <a:accent6>
        <a:srgbClr val="AC162C"/>
      </a:accent6>
      <a:hlink>
        <a:srgbClr val="FFFFFF"/>
      </a:hlink>
      <a:folHlink>
        <a:srgbClr val="F2AD4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Huntsman Cancer Institute">
      <a:dk1>
        <a:srgbClr val="414041"/>
      </a:dk1>
      <a:lt1>
        <a:srgbClr val="FFFFFF"/>
      </a:lt1>
      <a:dk2>
        <a:srgbClr val="285087"/>
      </a:dk2>
      <a:lt2>
        <a:srgbClr val="F0F0F0"/>
      </a:lt2>
      <a:accent1>
        <a:srgbClr val="96D2FF"/>
      </a:accent1>
      <a:accent2>
        <a:srgbClr val="E65032"/>
      </a:accent2>
      <a:accent3>
        <a:srgbClr val="009F7E"/>
      </a:accent3>
      <a:accent4>
        <a:srgbClr val="ECD351"/>
      </a:accent4>
      <a:accent5>
        <a:srgbClr val="F2AD49"/>
      </a:accent5>
      <a:accent6>
        <a:srgbClr val="AC162C"/>
      </a:accent6>
      <a:hlink>
        <a:srgbClr val="FFFFFF"/>
      </a:hlink>
      <a:folHlink>
        <a:srgbClr val="F2AD4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8B7F27DCA0B49BF9837B9B2F11FD5" ma:contentTypeVersion="1" ma:contentTypeDescription="Create a new document." ma:contentTypeScope="" ma:versionID="30f0e41db74babc7f372cf08f3d7446b">
  <xsd:schema xmlns:xsd="http://www.w3.org/2001/XMLSchema" xmlns:xs="http://www.w3.org/2001/XMLSchema" xmlns:p="http://schemas.microsoft.com/office/2006/metadata/properties" xmlns:ns1="http://schemas.microsoft.com/sharepoint/v3" xmlns:ns2="402b49ca-617a-4412-a136-22a821ef8eb4" targetNamespace="http://schemas.microsoft.com/office/2006/metadata/properties" ma:root="true" ma:fieldsID="1ab2846cea2f301887495f2ef649e5ad" ns1:_="" ns2:_="">
    <xsd:import namespace="http://schemas.microsoft.com/sharepoint/v3"/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402b49ca-617a-4412-a136-22a821ef8eb4">PULSEDOC-489920089-212</_dlc_DocId>
    <_dlc_DocIdUrl xmlns="402b49ca-617a-4412-a136-22a821ef8eb4">
      <Url>https://pulse.utah.edu/site/HCI/_layouts/15/DocIdRedir.aspx?ID=PULSEDOC-489920089-212</Url>
      <Description>PULSEDOC-489920089-212</Description>
    </_dlc_DocIdUrl>
  </documentManagement>
</p:properties>
</file>

<file path=customXml/itemProps1.xml><?xml version="1.0" encoding="utf-8"?>
<ds:datastoreItem xmlns:ds="http://schemas.openxmlformats.org/officeDocument/2006/customXml" ds:itemID="{D86E3C26-7CA3-4E9A-848A-80F1C9C6091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9D60D38-2DD3-4862-B9E0-B68356EDE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99004-2FC4-4735-8C5D-EE4D7AB77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7CBE5B-6A12-4EB2-A27D-39E12270B19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b49ca-617a-4412-a136-22a821ef8eb4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5510</TotalTime>
  <Words>1581</Words>
  <Application>Microsoft Office PowerPoint</Application>
  <PresentationFormat>On-screen Show (16:9)</PresentationFormat>
  <Paragraphs>268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(body)</vt:lpstr>
      <vt:lpstr>Calibri Light</vt:lpstr>
      <vt:lpstr>Wingdings 2</vt:lpstr>
      <vt:lpstr>5_Custom Design</vt:lpstr>
      <vt:lpstr>2_Custom Design</vt:lpstr>
      <vt:lpstr>Custom Design</vt:lpstr>
      <vt:lpstr>Investigational Drug Service (IDS): Overview</vt:lpstr>
      <vt:lpstr>Objectives</vt:lpstr>
      <vt:lpstr>General overview</vt:lpstr>
      <vt:lpstr>IDS Staff / Hours</vt:lpstr>
      <vt:lpstr>Mission – University of Utah Health</vt:lpstr>
      <vt:lpstr>Study Growth</vt:lpstr>
      <vt:lpstr>Who We Serve</vt:lpstr>
      <vt:lpstr>Types of Study Sponsors</vt:lpstr>
      <vt:lpstr>Purpose of IDS</vt:lpstr>
      <vt:lpstr>Storage</vt:lpstr>
      <vt:lpstr>Temperature requirements</vt:lpstr>
      <vt:lpstr>Dispensing</vt:lpstr>
      <vt:lpstr>Accountability</vt:lpstr>
      <vt:lpstr>Accountability</vt:lpstr>
      <vt:lpstr>Return of Investigational Meds</vt:lpstr>
      <vt:lpstr>Labeling Investigational Meds</vt:lpstr>
      <vt:lpstr>Labeling Investigational Meds</vt:lpstr>
      <vt:lpstr>Billing</vt:lpstr>
      <vt:lpstr>Study Binders</vt:lpstr>
      <vt:lpstr>Electronic Study Binders -  Vestigo</vt:lpstr>
      <vt:lpstr>Tips for working with IDS</vt:lpstr>
      <vt:lpstr>Working with IDS - Tips</vt:lpstr>
      <vt:lpstr>Working with IDS - Tips</vt:lpstr>
      <vt:lpstr>Working with IDS – Tips (Patient Appointments)</vt:lpstr>
      <vt:lpstr>SIV Scheduling</vt:lpstr>
      <vt:lpstr>Protocol updates </vt:lpstr>
      <vt:lpstr>Notifying IDS of protocol revisions</vt:lpstr>
      <vt:lpstr>Including the lead IDS pharmacist in protocol trainings</vt:lpstr>
      <vt:lpstr>Exemption Requests</vt:lpstr>
      <vt:lpstr>Exemption requests </vt:lpstr>
      <vt:lpstr>Exemption requests </vt:lpstr>
      <vt:lpstr>Exemption requests </vt:lpstr>
      <vt:lpstr>Questions?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Jacob Majers</cp:lastModifiedBy>
  <cp:revision>204</cp:revision>
  <cp:lastPrinted>2011-03-15T19:57:48Z</cp:lastPrinted>
  <dcterms:created xsi:type="dcterms:W3CDTF">2011-03-24T20:59:43Z</dcterms:created>
  <dcterms:modified xsi:type="dcterms:W3CDTF">2022-10-18T17:53:39Z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1a1ed282-b565-459f-b38a-d2e92ee22875</vt:lpwstr>
  </property>
  <property fmtid="{D5CDD505-2E9C-101B-9397-08002B2CF9AE}" pid="3" name="ContentTypeId">
    <vt:lpwstr>0x010100BBE8B7F27DCA0B49BF9837B9B2F11FD5</vt:lpwstr>
  </property>
</Properties>
</file>